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9" r:id="rId21"/>
    <p:sldId id="278" r:id="rId22"/>
    <p:sldId id="276" r:id="rId23"/>
    <p:sldId id="277" r:id="rId24"/>
  </p:sldIdLst>
  <p:sldSz cx="18288000" cy="10287000"/>
  <p:notesSz cx="6858000" cy="9144000"/>
  <p:embeddedFontLst>
    <p:embeddedFont>
      <p:font typeface="Calibri" panose="020F0502020204030204" pitchFamily="34" charset="0"/>
      <p:regular r:id="rId26"/>
      <p:bold r:id="rId27"/>
      <p:italic r:id="rId28"/>
      <p:boldItalic r:id="rId29"/>
    </p:embeddedFont>
    <p:embeddedFont>
      <p:font typeface="Canva Sans" panose="020B0604020202020204" charset="0"/>
      <p:regular r:id="rId30"/>
    </p:embeddedFont>
    <p:embeddedFont>
      <p:font typeface="Canva Sans Bold Italics" panose="020B0604020202020204" charset="0"/>
      <p:regular r:id="rId31"/>
    </p:embeddedFont>
    <p:embeddedFont>
      <p:font typeface="Public Sans" panose="020B0604020202020204" charset="0"/>
      <p:regular r:id="rId32"/>
    </p:embeddedFont>
    <p:embeddedFont>
      <p:font typeface="Public Sans Bold" panose="020B0604020202020204" charset="0"/>
      <p:regular r:id="rId33"/>
    </p:embeddedFont>
    <p:embeddedFont>
      <p:font typeface="Public Sans Bold Italics" panose="020B0604020202020204" charset="0"/>
      <p:regular r:id="rId34"/>
    </p:embeddedFont>
    <p:embeddedFont>
      <p:font typeface="The Seasons" panose="020B0604020202020204" charset="0"/>
      <p:regular r:id="rId35"/>
    </p:embeddedFont>
    <p:embeddedFont>
      <p:font typeface="The Seasons Bold" panose="020B0604020202020204" charset="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8" d="100"/>
          <a:sy n="58" d="100"/>
        </p:scale>
        <p:origin x="514" y="1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jpg>
</file>

<file path=ppt/media/image16.jpeg>
</file>

<file path=ppt/media/image17.jpeg>
</file>

<file path=ppt/media/image18.png>
</file>

<file path=ppt/media/image19.sv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D33006-C005-40FB-B66D-180A152E8573}" type="datetimeFigureOut">
              <a:rPr lang="en-IN" smtClean="0"/>
              <a:t>10-04-2024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55A78B-057E-4F26-A916-F98ACAAC6066}" type="slidenum">
              <a:rPr lang="en-IN" smtClean="0"/>
              <a:t>‹#›</a:t>
            </a:fld>
            <a:endParaRPr lang="en-IN"/>
          </a:p>
        </p:txBody>
      </p:sp>
    </p:spTree>
    <p:extLst>
      <p:ext uri="{BB962C8B-B14F-4D97-AF65-F5344CB8AC3E}">
        <p14:creationId xmlns:p14="http://schemas.microsoft.com/office/powerpoint/2010/main" val="1464196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555A78B-057E-4F26-A916-F98ACAAC6066}" type="slidenum">
              <a:rPr lang="en-IN" smtClean="0"/>
              <a:t>5</a:t>
            </a:fld>
            <a:endParaRPr lang="en-IN"/>
          </a:p>
        </p:txBody>
      </p:sp>
    </p:spTree>
    <p:extLst>
      <p:ext uri="{BB962C8B-B14F-4D97-AF65-F5344CB8AC3E}">
        <p14:creationId xmlns:p14="http://schemas.microsoft.com/office/powerpoint/2010/main" val="767744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555A78B-057E-4F26-A916-F98ACAAC6066}" type="slidenum">
              <a:rPr lang="en-IN" smtClean="0"/>
              <a:t>8</a:t>
            </a:fld>
            <a:endParaRPr lang="en-IN"/>
          </a:p>
        </p:txBody>
      </p:sp>
    </p:spTree>
    <p:extLst>
      <p:ext uri="{BB962C8B-B14F-4D97-AF65-F5344CB8AC3E}">
        <p14:creationId xmlns:p14="http://schemas.microsoft.com/office/powerpoint/2010/main" val="2768476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555A78B-057E-4F26-A916-F98ACAAC6066}" type="slidenum">
              <a:rPr lang="en-IN" smtClean="0"/>
              <a:t>11</a:t>
            </a:fld>
            <a:endParaRPr lang="en-IN"/>
          </a:p>
        </p:txBody>
      </p:sp>
    </p:spTree>
    <p:extLst>
      <p:ext uri="{BB962C8B-B14F-4D97-AF65-F5344CB8AC3E}">
        <p14:creationId xmlns:p14="http://schemas.microsoft.com/office/powerpoint/2010/main" val="24161419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555A78B-057E-4F26-A916-F98ACAAC6066}" type="slidenum">
              <a:rPr lang="en-IN" smtClean="0"/>
              <a:t>17</a:t>
            </a:fld>
            <a:endParaRPr lang="en-IN"/>
          </a:p>
        </p:txBody>
      </p:sp>
    </p:spTree>
    <p:extLst>
      <p:ext uri="{BB962C8B-B14F-4D97-AF65-F5344CB8AC3E}">
        <p14:creationId xmlns:p14="http://schemas.microsoft.com/office/powerpoint/2010/main" val="35495342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555A78B-057E-4F26-A916-F98ACAAC6066}" type="slidenum">
              <a:rPr lang="en-IN" smtClean="0"/>
              <a:t>19</a:t>
            </a:fld>
            <a:endParaRPr lang="en-IN"/>
          </a:p>
        </p:txBody>
      </p:sp>
    </p:spTree>
    <p:extLst>
      <p:ext uri="{BB962C8B-B14F-4D97-AF65-F5344CB8AC3E}">
        <p14:creationId xmlns:p14="http://schemas.microsoft.com/office/powerpoint/2010/main" val="277694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555A78B-057E-4F26-A916-F98ACAAC6066}" type="slidenum">
              <a:rPr lang="en-IN" smtClean="0"/>
              <a:t>20</a:t>
            </a:fld>
            <a:endParaRPr lang="en-IN"/>
          </a:p>
        </p:txBody>
      </p:sp>
    </p:spTree>
    <p:extLst>
      <p:ext uri="{BB962C8B-B14F-4D97-AF65-F5344CB8AC3E}">
        <p14:creationId xmlns:p14="http://schemas.microsoft.com/office/powerpoint/2010/main" val="4038976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4/10/2024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5.svg"/></Relationships>
</file>

<file path=ppt/slides/_rels/slide1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5.svg"/></Relationships>
</file>

<file path=ppt/slides/_rels/slide1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2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hyperlink" Target="https://nevonprojects.com/email-client-project/"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2064" b="-25712"/>
            </a:stretch>
          </a:blipFill>
        </p:spPr>
      </p:sp>
      <p:sp>
        <p:nvSpPr>
          <p:cNvPr id="3" name="Freeform 3"/>
          <p:cNvSpPr/>
          <p:nvPr/>
        </p:nvSpPr>
        <p:spPr>
          <a:xfrm>
            <a:off x="5715345" y="754230"/>
            <a:ext cx="13103363" cy="9532770"/>
          </a:xfrm>
          <a:custGeom>
            <a:avLst/>
            <a:gdLst/>
            <a:ahLst/>
            <a:cxnLst/>
            <a:rect l="l" t="t" r="r" b="b"/>
            <a:pathLst>
              <a:path w="13103363" h="9532770">
                <a:moveTo>
                  <a:pt x="0" y="0"/>
                </a:moveTo>
                <a:lnTo>
                  <a:pt x="13103364" y="0"/>
                </a:lnTo>
                <a:lnTo>
                  <a:pt x="13103364" y="9532770"/>
                </a:lnTo>
                <a:lnTo>
                  <a:pt x="0" y="9532770"/>
                </a:lnTo>
                <a:lnTo>
                  <a:pt x="0" y="0"/>
                </a:lnTo>
                <a:close/>
              </a:path>
            </a:pathLst>
          </a:custGeom>
          <a:blipFill>
            <a:blip r:embed="rId3">
              <a:alphaModFix amt="85000"/>
            </a:blip>
            <a:stretch>
              <a:fillRect l="-26634" t="-6619" r="-1716"/>
            </a:stretch>
          </a:blipFill>
        </p:spPr>
      </p:sp>
      <p:sp>
        <p:nvSpPr>
          <p:cNvPr id="4" name="Freeform 4"/>
          <p:cNvSpPr/>
          <p:nvPr/>
        </p:nvSpPr>
        <p:spPr>
          <a:xfrm>
            <a:off x="714138" y="5993079"/>
            <a:ext cx="6848312" cy="4682330"/>
          </a:xfrm>
          <a:custGeom>
            <a:avLst/>
            <a:gdLst/>
            <a:ahLst/>
            <a:cxnLst/>
            <a:rect l="l" t="t" r="r" b="b"/>
            <a:pathLst>
              <a:path w="6848312" h="4682330">
                <a:moveTo>
                  <a:pt x="0" y="0"/>
                </a:moveTo>
                <a:lnTo>
                  <a:pt x="6848312" y="0"/>
                </a:lnTo>
                <a:lnTo>
                  <a:pt x="6848312" y="4682330"/>
                </a:lnTo>
                <a:lnTo>
                  <a:pt x="0" y="4682330"/>
                </a:lnTo>
                <a:lnTo>
                  <a:pt x="0" y="0"/>
                </a:lnTo>
                <a:close/>
              </a:path>
            </a:pathLst>
          </a:custGeom>
          <a:blipFill>
            <a:blip r:embed="rId4"/>
            <a:stretch>
              <a:fillRect l="-10427" t="-4798" b="-4798"/>
            </a:stretch>
          </a:blipFill>
        </p:spPr>
      </p:sp>
      <p:sp>
        <p:nvSpPr>
          <p:cNvPr id="5" name="TextBox 5"/>
          <p:cNvSpPr txBox="1"/>
          <p:nvPr/>
        </p:nvSpPr>
        <p:spPr>
          <a:xfrm>
            <a:off x="1795918" y="3306721"/>
            <a:ext cx="8218889" cy="1200720"/>
          </a:xfrm>
          <a:prstGeom prst="rect">
            <a:avLst/>
          </a:prstGeom>
        </p:spPr>
        <p:txBody>
          <a:bodyPr lIns="0" tIns="0" rIns="0" bIns="0" rtlCol="0" anchor="t">
            <a:spAutoFit/>
          </a:bodyPr>
          <a:lstStyle/>
          <a:p>
            <a:pPr marL="0" lvl="0" indent="0">
              <a:lnSpc>
                <a:spcPts val="9022"/>
              </a:lnSpc>
            </a:pPr>
            <a:r>
              <a:rPr lang="en-US" sz="9022">
                <a:solidFill>
                  <a:srgbClr val="F9A01B"/>
                </a:solidFill>
                <a:latin typeface="Canva Sans Bold Italics"/>
              </a:rPr>
              <a:t>E-MAIL</a:t>
            </a:r>
          </a:p>
        </p:txBody>
      </p:sp>
      <p:sp>
        <p:nvSpPr>
          <p:cNvPr id="6" name="TextBox 6"/>
          <p:cNvSpPr txBox="1"/>
          <p:nvPr/>
        </p:nvSpPr>
        <p:spPr>
          <a:xfrm>
            <a:off x="-1270425" y="4659841"/>
            <a:ext cx="10002410" cy="1550098"/>
          </a:xfrm>
          <a:prstGeom prst="rect">
            <a:avLst/>
          </a:prstGeom>
        </p:spPr>
        <p:txBody>
          <a:bodyPr lIns="0" tIns="0" rIns="0" bIns="0" rtlCol="0" anchor="t">
            <a:spAutoFit/>
          </a:bodyPr>
          <a:lstStyle/>
          <a:p>
            <a:pPr algn="ctr">
              <a:lnSpc>
                <a:spcPts val="12736"/>
              </a:lnSpc>
              <a:spcBef>
                <a:spcPct val="0"/>
              </a:spcBef>
            </a:pPr>
            <a:r>
              <a:rPr lang="en-US" sz="9097">
                <a:solidFill>
                  <a:srgbClr val="F9A01B"/>
                </a:solidFill>
                <a:latin typeface="Canva Sans Bold Italics"/>
              </a:rPr>
              <a:t>SPAM</a:t>
            </a:r>
          </a:p>
        </p:txBody>
      </p:sp>
      <p:sp>
        <p:nvSpPr>
          <p:cNvPr id="7" name="TextBox 7"/>
          <p:cNvSpPr txBox="1"/>
          <p:nvPr/>
        </p:nvSpPr>
        <p:spPr>
          <a:xfrm>
            <a:off x="143208" y="6360005"/>
            <a:ext cx="9871598" cy="1542519"/>
          </a:xfrm>
          <a:prstGeom prst="rect">
            <a:avLst/>
          </a:prstGeom>
        </p:spPr>
        <p:txBody>
          <a:bodyPr lIns="0" tIns="0" rIns="0" bIns="0" rtlCol="0" anchor="t">
            <a:spAutoFit/>
          </a:bodyPr>
          <a:lstStyle/>
          <a:p>
            <a:pPr algn="ctr">
              <a:lnSpc>
                <a:spcPts val="12629"/>
              </a:lnSpc>
            </a:pPr>
            <a:r>
              <a:rPr lang="en-US" sz="9020">
                <a:solidFill>
                  <a:srgbClr val="F9A01B"/>
                </a:solidFill>
                <a:latin typeface="Canva Sans Bold Italics"/>
              </a:rPr>
              <a:t>CLASSIFICATION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935082"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Freeform 3"/>
          <p:cNvSpPr/>
          <p:nvPr/>
        </p:nvSpPr>
        <p:spPr>
          <a:xfrm>
            <a:off x="1143000" y="2031898"/>
            <a:ext cx="6859003" cy="3616565"/>
          </a:xfrm>
          <a:custGeom>
            <a:avLst/>
            <a:gdLst/>
            <a:ahLst/>
            <a:cxnLst/>
            <a:rect l="l" t="t" r="r" b="b"/>
            <a:pathLst>
              <a:path w="6859003" h="3616565">
                <a:moveTo>
                  <a:pt x="0" y="0"/>
                </a:moveTo>
                <a:lnTo>
                  <a:pt x="6859003" y="0"/>
                </a:lnTo>
                <a:lnTo>
                  <a:pt x="6859003" y="3616565"/>
                </a:lnTo>
                <a:lnTo>
                  <a:pt x="0" y="3616565"/>
                </a:lnTo>
                <a:lnTo>
                  <a:pt x="0" y="0"/>
                </a:lnTo>
                <a:close/>
              </a:path>
            </a:pathLst>
          </a:custGeom>
          <a:blipFill>
            <a:blip r:embed="rId4"/>
            <a:stretch>
              <a:fillRect/>
            </a:stretch>
          </a:blipFill>
        </p:spPr>
      </p:sp>
      <p:pic>
        <p:nvPicPr>
          <p:cNvPr id="4" name="Picture 4"/>
          <p:cNvPicPr>
            <a:picLocks noChangeAspect="1"/>
          </p:cNvPicPr>
          <p:nvPr/>
        </p:nvPicPr>
        <p:blipFill>
          <a:blip r:embed="rId5"/>
          <a:stretch>
            <a:fillRect/>
          </a:stretch>
        </p:blipFill>
        <p:spPr>
          <a:xfrm>
            <a:off x="9925364" y="955509"/>
            <a:ext cx="5047831" cy="5769341"/>
          </a:xfrm>
          <a:prstGeom prst="rect">
            <a:avLst/>
          </a:prstGeom>
        </p:spPr>
      </p:pic>
      <p:sp>
        <p:nvSpPr>
          <p:cNvPr id="5" name="TextBox 5"/>
          <p:cNvSpPr txBox="1"/>
          <p:nvPr/>
        </p:nvSpPr>
        <p:spPr>
          <a:xfrm>
            <a:off x="920200" y="-312660"/>
            <a:ext cx="15430500" cy="1476686"/>
          </a:xfrm>
          <a:prstGeom prst="rect">
            <a:avLst/>
          </a:prstGeom>
        </p:spPr>
        <p:txBody>
          <a:bodyPr wrap="square" lIns="0" tIns="0" rIns="0" bIns="0" rtlCol="0" anchor="t">
            <a:spAutoFit/>
          </a:bodyPr>
          <a:lstStyle/>
          <a:p>
            <a:pPr algn="ctr">
              <a:lnSpc>
                <a:spcPts val="12880"/>
              </a:lnSpc>
            </a:pPr>
            <a:r>
              <a:rPr lang="en-US" sz="7200" dirty="0">
                <a:solidFill>
                  <a:srgbClr val="000000"/>
                </a:solidFill>
                <a:latin typeface="The Seasons Bold"/>
              </a:rPr>
              <a:t>Description Of Dataset</a:t>
            </a:r>
          </a:p>
        </p:txBody>
      </p:sp>
      <p:sp>
        <p:nvSpPr>
          <p:cNvPr id="6" name="TextBox 6"/>
          <p:cNvSpPr txBox="1"/>
          <p:nvPr/>
        </p:nvSpPr>
        <p:spPr>
          <a:xfrm>
            <a:off x="685800" y="6724850"/>
            <a:ext cx="16114634" cy="2408544"/>
          </a:xfrm>
          <a:prstGeom prst="rect">
            <a:avLst/>
          </a:prstGeom>
        </p:spPr>
        <p:txBody>
          <a:bodyPr lIns="0" tIns="0" rIns="0" bIns="0" rtlCol="0" anchor="t">
            <a:spAutoFit/>
          </a:bodyPr>
          <a:lstStyle/>
          <a:p>
            <a:pPr>
              <a:lnSpc>
                <a:spcPts val="4759"/>
              </a:lnSpc>
            </a:pPr>
            <a:r>
              <a:rPr lang="en-US" sz="3399" dirty="0">
                <a:solidFill>
                  <a:srgbClr val="000000"/>
                </a:solidFill>
                <a:ea typeface="Public Sans Bold"/>
              </a:rPr>
              <a:t>﻿</a:t>
            </a:r>
            <a:r>
              <a:rPr lang="en-US" sz="3399" dirty="0">
                <a:solidFill>
                  <a:srgbClr val="000000"/>
                </a:solidFill>
                <a:latin typeface="Public Sans"/>
              </a:rPr>
              <a:t>Spam email percentage in the dataset = 12.63268156424581%</a:t>
            </a:r>
          </a:p>
          <a:p>
            <a:pPr>
              <a:lnSpc>
                <a:spcPts val="4759"/>
              </a:lnSpc>
            </a:pPr>
            <a:r>
              <a:rPr lang="en-US" sz="3399" dirty="0">
                <a:solidFill>
                  <a:srgbClr val="000000"/>
                </a:solidFill>
                <a:latin typeface="Public Sans"/>
              </a:rPr>
              <a:t>Ham email percentage in the dataset   = 87.37731843575419 %</a:t>
            </a:r>
          </a:p>
          <a:p>
            <a:pPr>
              <a:lnSpc>
                <a:spcPts val="4759"/>
              </a:lnSpc>
              <a:spcBef>
                <a:spcPct val="0"/>
              </a:spcBef>
            </a:pPr>
            <a:endParaRPr lang="en-US" sz="3399" dirty="0">
              <a:solidFill>
                <a:srgbClr val="000000"/>
              </a:solidFill>
              <a:latin typeface="Public Sans"/>
            </a:endParaRPr>
          </a:p>
          <a:p>
            <a:pPr>
              <a:lnSpc>
                <a:spcPts val="4759"/>
              </a:lnSpc>
              <a:spcBef>
                <a:spcPct val="0"/>
              </a:spcBef>
            </a:pPr>
            <a:r>
              <a:rPr lang="en-US" sz="3399" dirty="0">
                <a:solidFill>
                  <a:srgbClr val="000000"/>
                </a:solidFill>
                <a:latin typeface="Public Sans"/>
              </a:rPr>
              <a:t>The dataset consist of 5574 text message from UCI Machine learning repository</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3183152" y="190500"/>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3">
              <a:alphaModFix amt="34000"/>
              <a:extLst>
                <a:ext uri="{96DAC541-7B7A-43D3-8B79-37D633B846F1}">
                  <asvg:svgBlip xmlns:asvg="http://schemas.microsoft.com/office/drawing/2016/SVG/main" r:embed="rId4"/>
                </a:ext>
              </a:extLst>
            </a:blip>
            <a:stretch>
              <a:fillRect/>
            </a:stretch>
          </a:blipFill>
        </p:spPr>
        <p:txBody>
          <a:bodyPr/>
          <a:lstStyle/>
          <a:p>
            <a:endParaRPr lang="en-IN" dirty="0"/>
          </a:p>
        </p:txBody>
      </p:sp>
      <p:sp>
        <p:nvSpPr>
          <p:cNvPr id="4" name="TextBox 4"/>
          <p:cNvSpPr txBox="1"/>
          <p:nvPr/>
        </p:nvSpPr>
        <p:spPr>
          <a:xfrm>
            <a:off x="3581400" y="-70075"/>
            <a:ext cx="8864084" cy="1476686"/>
          </a:xfrm>
          <a:prstGeom prst="rect">
            <a:avLst/>
          </a:prstGeom>
        </p:spPr>
        <p:txBody>
          <a:bodyPr wrap="square" lIns="0" tIns="0" rIns="0" bIns="0" rtlCol="0" anchor="t">
            <a:spAutoFit/>
          </a:bodyPr>
          <a:lstStyle/>
          <a:p>
            <a:pPr algn="ctr">
              <a:lnSpc>
                <a:spcPts val="12880"/>
              </a:lnSpc>
            </a:pPr>
            <a:r>
              <a:rPr lang="en-US" sz="7200" dirty="0">
                <a:solidFill>
                  <a:srgbClr val="000000"/>
                </a:solidFill>
                <a:latin typeface="The Seasons Bold"/>
              </a:rPr>
              <a:t>Methodology</a:t>
            </a:r>
          </a:p>
        </p:txBody>
      </p:sp>
      <p:sp>
        <p:nvSpPr>
          <p:cNvPr id="9" name="TextBox 4">
            <a:extLst>
              <a:ext uri="{FF2B5EF4-FFF2-40B4-BE49-F238E27FC236}">
                <a16:creationId xmlns:a16="http://schemas.microsoft.com/office/drawing/2014/main" id="{F9457165-2279-44B7-AC95-C48E8FEFB3B2}"/>
              </a:ext>
            </a:extLst>
          </p:cNvPr>
          <p:cNvSpPr txBox="1"/>
          <p:nvPr/>
        </p:nvSpPr>
        <p:spPr>
          <a:xfrm>
            <a:off x="-762000" y="7168876"/>
            <a:ext cx="19291042" cy="1322798"/>
          </a:xfrm>
          <a:prstGeom prst="rect">
            <a:avLst/>
          </a:prstGeom>
        </p:spPr>
        <p:txBody>
          <a:bodyPr wrap="square" lIns="0" tIns="0" rIns="0" bIns="0" rtlCol="0" anchor="t">
            <a:spAutoFit/>
          </a:bodyPr>
          <a:lstStyle/>
          <a:p>
            <a:pPr algn="ctr">
              <a:lnSpc>
                <a:spcPts val="12880"/>
              </a:lnSpc>
            </a:pPr>
            <a:r>
              <a:rPr lang="en-US" sz="2800" dirty="0">
                <a:solidFill>
                  <a:srgbClr val="000000"/>
                </a:solidFill>
                <a:latin typeface="The Seasons Bold"/>
              </a:rPr>
              <a:t>   </a:t>
            </a:r>
            <a:r>
              <a:rPr lang="en-US" sz="2800" dirty="0">
                <a:solidFill>
                  <a:srgbClr val="000000"/>
                </a:solidFill>
                <a:latin typeface="Canva Sans" panose="020B0604020202020204" charset="0"/>
              </a:rPr>
              <a:t>Fig: Work flow diagram and sequence of steps taken to achieve the required results</a:t>
            </a:r>
          </a:p>
        </p:txBody>
      </p:sp>
      <p:sp>
        <p:nvSpPr>
          <p:cNvPr id="10" name="TextBox 4">
            <a:extLst>
              <a:ext uri="{FF2B5EF4-FFF2-40B4-BE49-F238E27FC236}">
                <a16:creationId xmlns:a16="http://schemas.microsoft.com/office/drawing/2014/main" id="{B1A09D99-7676-4605-965B-EAC99D4C9DCB}"/>
              </a:ext>
            </a:extLst>
          </p:cNvPr>
          <p:cNvSpPr txBox="1"/>
          <p:nvPr/>
        </p:nvSpPr>
        <p:spPr>
          <a:xfrm>
            <a:off x="-457200" y="7724902"/>
            <a:ext cx="18295661" cy="1320170"/>
          </a:xfrm>
          <a:prstGeom prst="rect">
            <a:avLst/>
          </a:prstGeom>
        </p:spPr>
        <p:txBody>
          <a:bodyPr wrap="square" lIns="0" tIns="0" rIns="0" bIns="0" rtlCol="0" anchor="t">
            <a:spAutoFit/>
          </a:bodyPr>
          <a:lstStyle/>
          <a:p>
            <a:pPr algn="ctr">
              <a:lnSpc>
                <a:spcPts val="12880"/>
              </a:lnSpc>
            </a:pPr>
            <a:r>
              <a:rPr lang="en-US" sz="2400" dirty="0">
                <a:solidFill>
                  <a:srgbClr val="000000"/>
                </a:solidFill>
                <a:latin typeface="Canva Sans" panose="020B0604020202020204" charset="0"/>
              </a:rPr>
              <a:t>Reference from:  https://shorturl.at/akAK2</a:t>
            </a:r>
          </a:p>
        </p:txBody>
      </p:sp>
      <p:pic>
        <p:nvPicPr>
          <p:cNvPr id="12" name="Picture 11">
            <a:extLst>
              <a:ext uri="{FF2B5EF4-FFF2-40B4-BE49-F238E27FC236}">
                <a16:creationId xmlns:a16="http://schemas.microsoft.com/office/drawing/2014/main" id="{47EB3772-68FD-455B-8D9E-7C27BDE4F6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1400" y="1793669"/>
            <a:ext cx="9991974" cy="557691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TextBox 2"/>
          <p:cNvSpPr txBox="1"/>
          <p:nvPr/>
        </p:nvSpPr>
        <p:spPr>
          <a:xfrm>
            <a:off x="1028700" y="1977189"/>
            <a:ext cx="11999239" cy="6910915"/>
          </a:xfrm>
          <a:prstGeom prst="rect">
            <a:avLst/>
          </a:prstGeom>
        </p:spPr>
        <p:txBody>
          <a:bodyPr lIns="0" tIns="0" rIns="0" bIns="0" rtlCol="0" anchor="t">
            <a:spAutoFit/>
          </a:bodyPr>
          <a:lstStyle/>
          <a:p>
            <a:pPr algn="ctr">
              <a:lnSpc>
                <a:spcPts val="4958"/>
              </a:lnSpc>
            </a:pPr>
            <a:r>
              <a:rPr lang="en-US" sz="3541">
                <a:solidFill>
                  <a:srgbClr val="000000"/>
                </a:solidFill>
                <a:ea typeface="Public Sans"/>
              </a:rPr>
              <a:t>﻿</a:t>
            </a:r>
          </a:p>
          <a:p>
            <a:pPr algn="ctr">
              <a:lnSpc>
                <a:spcPts val="4958"/>
              </a:lnSpc>
            </a:pPr>
            <a:endParaRPr lang="en-US" sz="3541">
              <a:solidFill>
                <a:srgbClr val="000000"/>
              </a:solidFill>
              <a:ea typeface="Public Sans"/>
            </a:endParaRPr>
          </a:p>
          <a:p>
            <a:pPr marL="764657" lvl="1" indent="-382328">
              <a:lnSpc>
                <a:spcPts val="4958"/>
              </a:lnSpc>
              <a:buFont typeface="Arial"/>
              <a:buChar char="•"/>
            </a:pPr>
            <a:r>
              <a:rPr lang="en-US" sz="3541">
                <a:solidFill>
                  <a:srgbClr val="000000"/>
                </a:solidFill>
                <a:latin typeface="Public Sans Bold"/>
              </a:rPr>
              <a:t>Different algorithms used for email spam detection:-</a:t>
            </a:r>
          </a:p>
          <a:p>
            <a:pPr>
              <a:lnSpc>
                <a:spcPts val="4958"/>
              </a:lnSpc>
            </a:pPr>
            <a:endParaRPr lang="en-US" sz="3541">
              <a:solidFill>
                <a:srgbClr val="000000"/>
              </a:solidFill>
              <a:latin typeface="Public Sans Bold"/>
            </a:endParaRPr>
          </a:p>
          <a:p>
            <a:pPr>
              <a:lnSpc>
                <a:spcPts val="4958"/>
              </a:lnSpc>
            </a:pPr>
            <a:r>
              <a:rPr lang="en-US" sz="3541">
                <a:solidFill>
                  <a:srgbClr val="000000"/>
                </a:solidFill>
                <a:latin typeface="Public Sans"/>
              </a:rPr>
              <a:t>       1. Decision Tree Classifier</a:t>
            </a:r>
          </a:p>
          <a:p>
            <a:pPr>
              <a:lnSpc>
                <a:spcPts val="4958"/>
              </a:lnSpc>
            </a:pPr>
            <a:r>
              <a:rPr lang="en-US" sz="3541">
                <a:solidFill>
                  <a:srgbClr val="000000"/>
                </a:solidFill>
                <a:latin typeface="Public Sans"/>
              </a:rPr>
              <a:t>       2. Naive Bayes</a:t>
            </a:r>
          </a:p>
          <a:p>
            <a:pPr>
              <a:lnSpc>
                <a:spcPts val="4958"/>
              </a:lnSpc>
            </a:pPr>
            <a:r>
              <a:rPr lang="en-US" sz="3541">
                <a:solidFill>
                  <a:srgbClr val="000000"/>
                </a:solidFill>
                <a:latin typeface="Public Sans"/>
              </a:rPr>
              <a:t>       3. Support Vector Machines</a:t>
            </a:r>
          </a:p>
          <a:p>
            <a:pPr>
              <a:lnSpc>
                <a:spcPts val="4958"/>
              </a:lnSpc>
            </a:pPr>
            <a:r>
              <a:rPr lang="en-US" sz="3541">
                <a:solidFill>
                  <a:srgbClr val="000000"/>
                </a:solidFill>
                <a:latin typeface="Public Sans"/>
              </a:rPr>
              <a:t>       4. K-Nearest Neighbour</a:t>
            </a:r>
          </a:p>
          <a:p>
            <a:pPr>
              <a:lnSpc>
                <a:spcPts val="4958"/>
              </a:lnSpc>
            </a:pPr>
            <a:r>
              <a:rPr lang="en-US" sz="3541">
                <a:solidFill>
                  <a:srgbClr val="000000"/>
                </a:solidFill>
                <a:latin typeface="Public Sans"/>
              </a:rPr>
              <a:t>       5. Logistic Regression</a:t>
            </a:r>
          </a:p>
          <a:p>
            <a:pPr>
              <a:lnSpc>
                <a:spcPts val="4958"/>
              </a:lnSpc>
            </a:pPr>
            <a:r>
              <a:rPr lang="en-US" sz="3541">
                <a:solidFill>
                  <a:srgbClr val="000000"/>
                </a:solidFill>
                <a:latin typeface="Public Sans"/>
              </a:rPr>
              <a:t>       6. Random Forests</a:t>
            </a:r>
          </a:p>
          <a:p>
            <a:pPr>
              <a:lnSpc>
                <a:spcPts val="4958"/>
              </a:lnSpc>
              <a:spcBef>
                <a:spcPct val="0"/>
              </a:spcBef>
            </a:pPr>
            <a:r>
              <a:rPr lang="en-US" sz="3541">
                <a:solidFill>
                  <a:srgbClr val="000000"/>
                </a:solidFill>
                <a:latin typeface="Public Sans"/>
              </a:rPr>
              <a:t>       7. Multinomial naive</a:t>
            </a:r>
          </a:p>
        </p:txBody>
      </p:sp>
      <p:sp>
        <p:nvSpPr>
          <p:cNvPr id="3" name="TextBox 3"/>
          <p:cNvSpPr txBox="1"/>
          <p:nvPr/>
        </p:nvSpPr>
        <p:spPr>
          <a:xfrm>
            <a:off x="1417635" y="937702"/>
            <a:ext cx="7648218" cy="1604644"/>
          </a:xfrm>
          <a:prstGeom prst="rect">
            <a:avLst/>
          </a:prstGeom>
        </p:spPr>
        <p:txBody>
          <a:bodyPr lIns="0" tIns="0" rIns="0" bIns="0" rtlCol="0" anchor="t">
            <a:spAutoFit/>
          </a:bodyPr>
          <a:lstStyle/>
          <a:p>
            <a:pPr algn="ctr">
              <a:lnSpc>
                <a:spcPts val="12880"/>
              </a:lnSpc>
            </a:pPr>
            <a:r>
              <a:rPr lang="en-US" sz="9200">
                <a:solidFill>
                  <a:srgbClr val="000000"/>
                </a:solidFill>
                <a:latin typeface="The Seasons Bold"/>
              </a:rPr>
              <a:t>ALGORITHMS </a:t>
            </a:r>
          </a:p>
        </p:txBody>
      </p:sp>
      <p:sp>
        <p:nvSpPr>
          <p:cNvPr id="4" name="Freeform 4"/>
          <p:cNvSpPr/>
          <p:nvPr/>
        </p:nvSpPr>
        <p:spPr>
          <a:xfrm>
            <a:off x="2935082"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4114800" y="36963"/>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Freeform 3"/>
          <p:cNvSpPr/>
          <p:nvPr/>
        </p:nvSpPr>
        <p:spPr>
          <a:xfrm>
            <a:off x="6629587" y="3959923"/>
            <a:ext cx="10434974" cy="5676900"/>
          </a:xfrm>
          <a:custGeom>
            <a:avLst/>
            <a:gdLst/>
            <a:ahLst/>
            <a:cxnLst/>
            <a:rect l="l" t="t" r="r" b="b"/>
            <a:pathLst>
              <a:path w="10434974" h="5396750">
                <a:moveTo>
                  <a:pt x="0" y="0"/>
                </a:moveTo>
                <a:lnTo>
                  <a:pt x="10434974" y="0"/>
                </a:lnTo>
                <a:lnTo>
                  <a:pt x="10434974" y="5396750"/>
                </a:lnTo>
                <a:lnTo>
                  <a:pt x="0" y="5396750"/>
                </a:lnTo>
                <a:lnTo>
                  <a:pt x="0" y="0"/>
                </a:lnTo>
                <a:close/>
              </a:path>
            </a:pathLst>
          </a:custGeom>
          <a:blipFill>
            <a:blip r:embed="rId4"/>
            <a:stretch>
              <a:fillRect/>
            </a:stretch>
          </a:blipFill>
        </p:spPr>
        <p:txBody>
          <a:bodyPr/>
          <a:lstStyle/>
          <a:p>
            <a:endParaRPr lang="en-IN" dirty="0"/>
          </a:p>
        </p:txBody>
      </p:sp>
      <p:sp>
        <p:nvSpPr>
          <p:cNvPr id="4" name="TextBox 4"/>
          <p:cNvSpPr txBox="1"/>
          <p:nvPr/>
        </p:nvSpPr>
        <p:spPr>
          <a:xfrm>
            <a:off x="286297" y="1403775"/>
            <a:ext cx="17907000" cy="3018199"/>
          </a:xfrm>
          <a:prstGeom prst="rect">
            <a:avLst/>
          </a:prstGeom>
        </p:spPr>
        <p:txBody>
          <a:bodyPr wrap="square" lIns="0" tIns="0" rIns="0" bIns="0" rtlCol="0" anchor="t">
            <a:spAutoFit/>
          </a:bodyPr>
          <a:lstStyle/>
          <a:p>
            <a:pPr marL="457200" indent="-457200">
              <a:lnSpc>
                <a:spcPts val="4759"/>
              </a:lnSpc>
              <a:spcBef>
                <a:spcPct val="0"/>
              </a:spcBef>
              <a:buFont typeface="Arial" panose="020B0604020202020204" pitchFamily="34" charset="0"/>
              <a:buChar char="•"/>
            </a:pPr>
            <a:r>
              <a:rPr lang="en-US" sz="3000" dirty="0">
                <a:solidFill>
                  <a:srgbClr val="000000"/>
                </a:solidFill>
                <a:latin typeface="Public Sans"/>
                <a:ea typeface="Public Sans"/>
              </a:rPr>
              <a:t>﻿NB algorithm is applied to the final extracted features. </a:t>
            </a:r>
          </a:p>
          <a:p>
            <a:pPr marL="457200" indent="-457200">
              <a:lnSpc>
                <a:spcPts val="4759"/>
              </a:lnSpc>
              <a:spcBef>
                <a:spcPct val="0"/>
              </a:spcBef>
              <a:buFont typeface="Arial" panose="020B0604020202020204" pitchFamily="34" charset="0"/>
              <a:buChar char="•"/>
            </a:pPr>
            <a:r>
              <a:rPr lang="en-US" sz="3000" dirty="0">
                <a:solidFill>
                  <a:srgbClr val="000000"/>
                </a:solidFill>
                <a:latin typeface="Public Sans"/>
                <a:ea typeface="Public Sans"/>
              </a:rPr>
              <a:t>The speed and simplicity along with high accuracy of this algorithm makes it a desirable classifier for spam detection problems.</a:t>
            </a:r>
          </a:p>
          <a:p>
            <a:pPr marL="457200" indent="-457200">
              <a:lnSpc>
                <a:spcPts val="4759"/>
              </a:lnSpc>
              <a:spcBef>
                <a:spcPct val="0"/>
              </a:spcBef>
              <a:buFont typeface="Arial" panose="020B0604020202020204" pitchFamily="34" charset="0"/>
              <a:buChar char="•"/>
            </a:pPr>
            <a:r>
              <a:rPr lang="en-US" sz="3000" dirty="0">
                <a:solidFill>
                  <a:srgbClr val="000000"/>
                </a:solidFill>
                <a:latin typeface="Public Sans"/>
                <a:ea typeface="Public Sans"/>
              </a:rPr>
              <a:t>Applying Naïve Bayes with multinomial event model to the dataset and using 10-fold cross validation results in Table 1.</a:t>
            </a:r>
          </a:p>
        </p:txBody>
      </p:sp>
      <p:sp>
        <p:nvSpPr>
          <p:cNvPr id="5" name="TextBox 5"/>
          <p:cNvSpPr txBox="1"/>
          <p:nvPr/>
        </p:nvSpPr>
        <p:spPr>
          <a:xfrm>
            <a:off x="-3048000" y="29002"/>
            <a:ext cx="24128631" cy="1204176"/>
          </a:xfrm>
          <a:prstGeom prst="rect">
            <a:avLst/>
          </a:prstGeom>
        </p:spPr>
        <p:txBody>
          <a:bodyPr lIns="0" tIns="0" rIns="0" bIns="0" rtlCol="0" anchor="t">
            <a:spAutoFit/>
          </a:bodyPr>
          <a:lstStyle/>
          <a:p>
            <a:pPr algn="ctr">
              <a:lnSpc>
                <a:spcPts val="10640"/>
              </a:lnSpc>
            </a:pPr>
            <a:r>
              <a:rPr lang="en-US" sz="7200" dirty="0">
                <a:solidFill>
                  <a:srgbClr val="000000"/>
                </a:solidFill>
                <a:latin typeface="The Seasons Bold"/>
              </a:rPr>
              <a:t>Classification of Algorithms(Naïve Bayes) </a:t>
            </a:r>
          </a:p>
        </p:txBody>
      </p:sp>
      <p:sp>
        <p:nvSpPr>
          <p:cNvPr id="6" name="TextBox 5">
            <a:extLst>
              <a:ext uri="{FF2B5EF4-FFF2-40B4-BE49-F238E27FC236}">
                <a16:creationId xmlns:a16="http://schemas.microsoft.com/office/drawing/2014/main" id="{754B58DA-A8FF-414F-8706-683B17581054}"/>
              </a:ext>
            </a:extLst>
          </p:cNvPr>
          <p:cNvSpPr txBox="1"/>
          <p:nvPr/>
        </p:nvSpPr>
        <p:spPr>
          <a:xfrm>
            <a:off x="-381000" y="8991664"/>
            <a:ext cx="24128631" cy="1112228"/>
          </a:xfrm>
          <a:prstGeom prst="rect">
            <a:avLst/>
          </a:prstGeom>
        </p:spPr>
        <p:txBody>
          <a:bodyPr lIns="0" tIns="0" rIns="0" bIns="0" rtlCol="0" anchor="t">
            <a:spAutoFit/>
          </a:bodyPr>
          <a:lstStyle/>
          <a:p>
            <a:pPr algn="ctr">
              <a:lnSpc>
                <a:spcPts val="10640"/>
              </a:lnSpc>
            </a:pPr>
            <a:r>
              <a:rPr lang="en-US" sz="2800" dirty="0">
                <a:solidFill>
                  <a:srgbClr val="000000"/>
                </a:solidFill>
                <a:latin typeface="Canva Sans" panose="020B0604020202020204" charset="0"/>
              </a:rPr>
              <a:t>Fig: Table 1,consisting of accuracy of multiple data analytic models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935082"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Freeform 3"/>
          <p:cNvSpPr/>
          <p:nvPr/>
        </p:nvSpPr>
        <p:spPr>
          <a:xfrm>
            <a:off x="9870806" y="3093088"/>
            <a:ext cx="5654576" cy="5793623"/>
          </a:xfrm>
          <a:custGeom>
            <a:avLst/>
            <a:gdLst/>
            <a:ahLst/>
            <a:cxnLst/>
            <a:rect l="l" t="t" r="r" b="b"/>
            <a:pathLst>
              <a:path w="5654576" h="5793623">
                <a:moveTo>
                  <a:pt x="0" y="0"/>
                </a:moveTo>
                <a:lnTo>
                  <a:pt x="5654576" y="0"/>
                </a:lnTo>
                <a:lnTo>
                  <a:pt x="5654576" y="5793623"/>
                </a:lnTo>
                <a:lnTo>
                  <a:pt x="0" y="5793623"/>
                </a:lnTo>
                <a:lnTo>
                  <a:pt x="0" y="0"/>
                </a:lnTo>
                <a:close/>
              </a:path>
            </a:pathLst>
          </a:custGeom>
          <a:blipFill>
            <a:blip r:embed="rId4"/>
            <a:stretch>
              <a:fillRect/>
            </a:stretch>
          </a:blipFill>
        </p:spPr>
      </p:sp>
      <p:sp>
        <p:nvSpPr>
          <p:cNvPr id="4" name="Freeform 4"/>
          <p:cNvSpPr/>
          <p:nvPr/>
        </p:nvSpPr>
        <p:spPr>
          <a:xfrm>
            <a:off x="2229748" y="3093088"/>
            <a:ext cx="5635474" cy="5803926"/>
          </a:xfrm>
          <a:custGeom>
            <a:avLst/>
            <a:gdLst/>
            <a:ahLst/>
            <a:cxnLst/>
            <a:rect l="l" t="t" r="r" b="b"/>
            <a:pathLst>
              <a:path w="5635474" h="5803926">
                <a:moveTo>
                  <a:pt x="0" y="0"/>
                </a:moveTo>
                <a:lnTo>
                  <a:pt x="5635474" y="0"/>
                </a:lnTo>
                <a:lnTo>
                  <a:pt x="5635474" y="5803926"/>
                </a:lnTo>
                <a:lnTo>
                  <a:pt x="0" y="5803926"/>
                </a:lnTo>
                <a:lnTo>
                  <a:pt x="0" y="0"/>
                </a:lnTo>
                <a:close/>
              </a:path>
            </a:pathLst>
          </a:custGeom>
          <a:blipFill>
            <a:blip r:embed="rId5"/>
            <a:stretch>
              <a:fillRect/>
            </a:stretch>
          </a:blipFill>
        </p:spPr>
      </p:sp>
      <p:sp>
        <p:nvSpPr>
          <p:cNvPr id="5" name="TextBox 5"/>
          <p:cNvSpPr txBox="1"/>
          <p:nvPr/>
        </p:nvSpPr>
        <p:spPr>
          <a:xfrm>
            <a:off x="2938395" y="9027613"/>
            <a:ext cx="4286598" cy="561885"/>
          </a:xfrm>
          <a:prstGeom prst="rect">
            <a:avLst/>
          </a:prstGeom>
        </p:spPr>
        <p:txBody>
          <a:bodyPr wrap="square" lIns="0" tIns="0" rIns="0" bIns="0" rtlCol="0" anchor="t">
            <a:spAutoFit/>
          </a:bodyPr>
          <a:lstStyle/>
          <a:p>
            <a:pPr algn="ctr">
              <a:lnSpc>
                <a:spcPts val="4759"/>
              </a:lnSpc>
              <a:spcBef>
                <a:spcPct val="0"/>
              </a:spcBef>
            </a:pPr>
            <a:r>
              <a:rPr lang="en-US" sz="3399" dirty="0">
                <a:solidFill>
                  <a:srgbClr val="000000"/>
                </a:solidFill>
                <a:latin typeface="Public Sans"/>
              </a:rPr>
              <a:t>Top spam words</a:t>
            </a:r>
          </a:p>
        </p:txBody>
      </p:sp>
      <p:sp>
        <p:nvSpPr>
          <p:cNvPr id="6" name="TextBox 6"/>
          <p:cNvSpPr txBox="1"/>
          <p:nvPr/>
        </p:nvSpPr>
        <p:spPr>
          <a:xfrm>
            <a:off x="11063009" y="9027613"/>
            <a:ext cx="3614529" cy="561885"/>
          </a:xfrm>
          <a:prstGeom prst="rect">
            <a:avLst/>
          </a:prstGeom>
        </p:spPr>
        <p:txBody>
          <a:bodyPr wrap="square" lIns="0" tIns="0" rIns="0" bIns="0" rtlCol="0" anchor="t">
            <a:spAutoFit/>
          </a:bodyPr>
          <a:lstStyle/>
          <a:p>
            <a:pPr algn="ctr">
              <a:lnSpc>
                <a:spcPts val="4759"/>
              </a:lnSpc>
              <a:spcBef>
                <a:spcPct val="0"/>
              </a:spcBef>
            </a:pPr>
            <a:r>
              <a:rPr lang="en-US" sz="3399" dirty="0">
                <a:solidFill>
                  <a:srgbClr val="000000"/>
                </a:solidFill>
                <a:latin typeface="Public Sans"/>
              </a:rPr>
              <a:t>Top ham words</a:t>
            </a:r>
          </a:p>
        </p:txBody>
      </p:sp>
      <p:sp>
        <p:nvSpPr>
          <p:cNvPr id="7" name="TextBox 7"/>
          <p:cNvSpPr txBox="1"/>
          <p:nvPr/>
        </p:nvSpPr>
        <p:spPr>
          <a:xfrm>
            <a:off x="0" y="601791"/>
            <a:ext cx="18117966" cy="1493966"/>
          </a:xfrm>
          <a:prstGeom prst="rect">
            <a:avLst/>
          </a:prstGeom>
        </p:spPr>
        <p:txBody>
          <a:bodyPr lIns="0" tIns="0" rIns="0" bIns="0" rtlCol="0" anchor="t">
            <a:spAutoFit/>
          </a:bodyPr>
          <a:lstStyle/>
          <a:p>
            <a:pPr algn="ctr">
              <a:lnSpc>
                <a:spcPts val="12155"/>
              </a:lnSpc>
            </a:pPr>
            <a:r>
              <a:rPr lang="en-US" sz="8682">
                <a:solidFill>
                  <a:srgbClr val="000000"/>
                </a:solidFill>
                <a:latin typeface="The Seasons"/>
              </a:rPr>
              <a:t>Cloud words for Ham/Spam words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245154" y="-34643"/>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Freeform 3"/>
          <p:cNvSpPr/>
          <p:nvPr/>
        </p:nvSpPr>
        <p:spPr>
          <a:xfrm>
            <a:off x="956881" y="6358221"/>
            <a:ext cx="7569475" cy="2658547"/>
          </a:xfrm>
          <a:custGeom>
            <a:avLst/>
            <a:gdLst/>
            <a:ahLst/>
            <a:cxnLst/>
            <a:rect l="l" t="t" r="r" b="b"/>
            <a:pathLst>
              <a:path w="7569475" h="2658547">
                <a:moveTo>
                  <a:pt x="0" y="0"/>
                </a:moveTo>
                <a:lnTo>
                  <a:pt x="7569475" y="0"/>
                </a:lnTo>
                <a:lnTo>
                  <a:pt x="7569475" y="2658547"/>
                </a:lnTo>
                <a:lnTo>
                  <a:pt x="0" y="2658547"/>
                </a:lnTo>
                <a:lnTo>
                  <a:pt x="0" y="0"/>
                </a:lnTo>
                <a:close/>
              </a:path>
            </a:pathLst>
          </a:custGeom>
          <a:blipFill>
            <a:blip r:embed="rId4"/>
            <a:stretch>
              <a:fillRect/>
            </a:stretch>
          </a:blipFill>
        </p:spPr>
        <p:txBody>
          <a:bodyPr/>
          <a:lstStyle/>
          <a:p>
            <a:endParaRPr lang="en-IN" dirty="0"/>
          </a:p>
        </p:txBody>
      </p:sp>
      <p:sp>
        <p:nvSpPr>
          <p:cNvPr id="4" name="Freeform 4"/>
          <p:cNvSpPr/>
          <p:nvPr/>
        </p:nvSpPr>
        <p:spPr>
          <a:xfrm>
            <a:off x="9437173" y="6358220"/>
            <a:ext cx="8483893" cy="2658547"/>
          </a:xfrm>
          <a:custGeom>
            <a:avLst/>
            <a:gdLst/>
            <a:ahLst/>
            <a:cxnLst/>
            <a:rect l="l" t="t" r="r" b="b"/>
            <a:pathLst>
              <a:path w="8483893" h="2658547">
                <a:moveTo>
                  <a:pt x="0" y="0"/>
                </a:moveTo>
                <a:lnTo>
                  <a:pt x="8483893" y="0"/>
                </a:lnTo>
                <a:lnTo>
                  <a:pt x="8483893" y="2658547"/>
                </a:lnTo>
                <a:lnTo>
                  <a:pt x="0" y="2658547"/>
                </a:lnTo>
                <a:lnTo>
                  <a:pt x="0" y="0"/>
                </a:lnTo>
                <a:close/>
              </a:path>
            </a:pathLst>
          </a:custGeom>
          <a:blipFill>
            <a:blip r:embed="rId5"/>
            <a:stretch>
              <a:fillRect/>
            </a:stretch>
          </a:blipFill>
        </p:spPr>
      </p:sp>
      <p:sp>
        <p:nvSpPr>
          <p:cNvPr id="5" name="TextBox 5"/>
          <p:cNvSpPr txBox="1"/>
          <p:nvPr/>
        </p:nvSpPr>
        <p:spPr>
          <a:xfrm>
            <a:off x="3845100" y="9258300"/>
            <a:ext cx="1936671" cy="589915"/>
          </a:xfrm>
          <a:prstGeom prst="rect">
            <a:avLst/>
          </a:prstGeom>
        </p:spPr>
        <p:txBody>
          <a:bodyPr lIns="0" tIns="0" rIns="0" bIns="0" rtlCol="0" anchor="t">
            <a:spAutoFit/>
          </a:bodyPr>
          <a:lstStyle/>
          <a:p>
            <a:pPr algn="ctr">
              <a:lnSpc>
                <a:spcPts val="4759"/>
              </a:lnSpc>
              <a:spcBef>
                <a:spcPct val="0"/>
              </a:spcBef>
            </a:pPr>
            <a:r>
              <a:rPr lang="en-US" sz="3399" dirty="0">
                <a:solidFill>
                  <a:srgbClr val="000000"/>
                </a:solidFill>
                <a:latin typeface="Public Sans"/>
              </a:rPr>
              <a:t>Ham Avg.</a:t>
            </a:r>
          </a:p>
        </p:txBody>
      </p:sp>
      <p:sp>
        <p:nvSpPr>
          <p:cNvPr id="6" name="TextBox 6"/>
          <p:cNvSpPr txBox="1"/>
          <p:nvPr/>
        </p:nvSpPr>
        <p:spPr>
          <a:xfrm>
            <a:off x="12506231" y="9246704"/>
            <a:ext cx="2153245" cy="589915"/>
          </a:xfrm>
          <a:prstGeom prst="rect">
            <a:avLst/>
          </a:prstGeom>
        </p:spPr>
        <p:txBody>
          <a:bodyPr lIns="0" tIns="0" rIns="0" bIns="0" rtlCol="0" anchor="t">
            <a:spAutoFit/>
          </a:bodyPr>
          <a:lstStyle/>
          <a:p>
            <a:pPr algn="ctr">
              <a:lnSpc>
                <a:spcPts val="4759"/>
              </a:lnSpc>
              <a:spcBef>
                <a:spcPct val="0"/>
              </a:spcBef>
            </a:pPr>
            <a:r>
              <a:rPr lang="en-US" sz="3399" dirty="0">
                <a:solidFill>
                  <a:srgbClr val="000000"/>
                </a:solidFill>
                <a:latin typeface="Public Sans"/>
              </a:rPr>
              <a:t>Spam Avg.</a:t>
            </a:r>
          </a:p>
        </p:txBody>
      </p:sp>
      <p:sp>
        <p:nvSpPr>
          <p:cNvPr id="7" name="TextBox 7"/>
          <p:cNvSpPr txBox="1"/>
          <p:nvPr/>
        </p:nvSpPr>
        <p:spPr>
          <a:xfrm>
            <a:off x="773522" y="2145731"/>
            <a:ext cx="17522852" cy="3651962"/>
          </a:xfrm>
          <a:prstGeom prst="rect">
            <a:avLst/>
          </a:prstGeom>
        </p:spPr>
        <p:txBody>
          <a:bodyPr lIns="0" tIns="0" rIns="0" bIns="0" rtlCol="0" anchor="t">
            <a:spAutoFit/>
          </a:bodyPr>
          <a:lstStyle/>
          <a:p>
            <a:pPr>
              <a:lnSpc>
                <a:spcPts val="4759"/>
              </a:lnSpc>
            </a:pPr>
            <a:r>
              <a:rPr lang="en-US" sz="3399" dirty="0">
                <a:solidFill>
                  <a:srgbClr val="000000"/>
                </a:solidFill>
                <a:ea typeface="Canva Sans"/>
              </a:rPr>
              <a:t>﻿</a:t>
            </a:r>
            <a:r>
              <a:rPr lang="en-US" sz="3399" dirty="0">
                <a:solidFill>
                  <a:srgbClr val="000000"/>
                </a:solidFill>
                <a:latin typeface="Canva Sans"/>
              </a:rPr>
              <a:t>Here, we have calculated average word count for Ham Emails and Spam Emails separately and then predicted which emails are generally longer.</a:t>
            </a:r>
          </a:p>
          <a:p>
            <a:pPr>
              <a:lnSpc>
                <a:spcPts val="4759"/>
              </a:lnSpc>
            </a:pPr>
            <a:endParaRPr lang="en-US" sz="3399" dirty="0">
              <a:solidFill>
                <a:srgbClr val="000000"/>
              </a:solidFill>
              <a:latin typeface="Canva Sans"/>
            </a:endParaRPr>
          </a:p>
          <a:p>
            <a:pPr>
              <a:lnSpc>
                <a:spcPts val="4759"/>
              </a:lnSpc>
            </a:pPr>
            <a:r>
              <a:rPr lang="en-US" sz="3399" dirty="0">
                <a:solidFill>
                  <a:srgbClr val="000000"/>
                </a:solidFill>
                <a:latin typeface="Canva Sans"/>
              </a:rPr>
              <a:t>Average Word Count for Ham Emails:   4516.00 words</a:t>
            </a:r>
          </a:p>
          <a:p>
            <a:pPr>
              <a:lnSpc>
                <a:spcPts val="4759"/>
              </a:lnSpc>
            </a:pPr>
            <a:r>
              <a:rPr lang="en-US" sz="3399" dirty="0">
                <a:solidFill>
                  <a:srgbClr val="000000"/>
                </a:solidFill>
                <a:latin typeface="Canva Sans"/>
              </a:rPr>
              <a:t>Average Word Count for Spam Emails: 653.000 words</a:t>
            </a:r>
          </a:p>
          <a:p>
            <a:pPr>
              <a:lnSpc>
                <a:spcPts val="4759"/>
              </a:lnSpc>
            </a:pPr>
            <a:r>
              <a:rPr lang="en-US" sz="3399" dirty="0">
                <a:solidFill>
                  <a:srgbClr val="000000"/>
                </a:solidFill>
                <a:latin typeface="Canva Sans"/>
              </a:rPr>
              <a:t>So, it can be concluded that, Ham emails are generally longer than spam emails.</a:t>
            </a:r>
          </a:p>
        </p:txBody>
      </p:sp>
      <p:sp>
        <p:nvSpPr>
          <p:cNvPr id="8" name="TextBox 8"/>
          <p:cNvSpPr txBox="1"/>
          <p:nvPr/>
        </p:nvSpPr>
        <p:spPr>
          <a:xfrm>
            <a:off x="0" y="-110491"/>
            <a:ext cx="17259300" cy="1476686"/>
          </a:xfrm>
          <a:prstGeom prst="rect">
            <a:avLst/>
          </a:prstGeom>
        </p:spPr>
        <p:txBody>
          <a:bodyPr wrap="square" lIns="0" tIns="0" rIns="0" bIns="0" rtlCol="0" anchor="t">
            <a:spAutoFit/>
          </a:bodyPr>
          <a:lstStyle/>
          <a:p>
            <a:pPr algn="ctr">
              <a:lnSpc>
                <a:spcPts val="12880"/>
              </a:lnSpc>
              <a:spcBef>
                <a:spcPct val="0"/>
              </a:spcBef>
            </a:pPr>
            <a:r>
              <a:rPr lang="en-US" sz="7200" dirty="0">
                <a:solidFill>
                  <a:srgbClr val="000000"/>
                </a:solidFill>
                <a:latin typeface="The Seasons Bold"/>
              </a:rPr>
              <a:t>Which email is generally longer?</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3087482" y="-4044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Freeform 3"/>
          <p:cNvSpPr/>
          <p:nvPr/>
        </p:nvSpPr>
        <p:spPr>
          <a:xfrm>
            <a:off x="2935082"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809186" y="-69160"/>
            <a:ext cx="10736223" cy="1425390"/>
          </a:xfrm>
          <a:prstGeom prst="rect">
            <a:avLst/>
          </a:prstGeom>
        </p:spPr>
        <p:txBody>
          <a:bodyPr lIns="0" tIns="0" rIns="0" bIns="0" rtlCol="0" anchor="t">
            <a:spAutoFit/>
          </a:bodyPr>
          <a:lstStyle/>
          <a:p>
            <a:pPr algn="ctr">
              <a:lnSpc>
                <a:spcPts val="12880"/>
              </a:lnSpc>
              <a:spcBef>
                <a:spcPct val="0"/>
              </a:spcBef>
            </a:pPr>
            <a:r>
              <a:rPr lang="en-US" sz="7200" dirty="0">
                <a:solidFill>
                  <a:srgbClr val="000000"/>
                </a:solidFill>
                <a:latin typeface="The Seasons Bold"/>
              </a:rPr>
              <a:t>Home of application</a:t>
            </a:r>
          </a:p>
        </p:txBody>
      </p:sp>
      <p:pic>
        <p:nvPicPr>
          <p:cNvPr id="7" name="Picture 6">
            <a:extLst>
              <a:ext uri="{FF2B5EF4-FFF2-40B4-BE49-F238E27FC236}">
                <a16:creationId xmlns:a16="http://schemas.microsoft.com/office/drawing/2014/main" id="{1CACB72F-F133-F0C5-BAD8-9D3BE86D29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9186" y="1878732"/>
            <a:ext cx="12192000" cy="6524625"/>
          </a:xfrm>
          <a:prstGeom prst="rect">
            <a:avLst/>
          </a:prstGeom>
        </p:spPr>
      </p:pic>
      <p:sp>
        <p:nvSpPr>
          <p:cNvPr id="6" name="TextBox 5">
            <a:extLst>
              <a:ext uri="{FF2B5EF4-FFF2-40B4-BE49-F238E27FC236}">
                <a16:creationId xmlns:a16="http://schemas.microsoft.com/office/drawing/2014/main" id="{6021D7DB-4E85-4DC7-995D-C37D7C83797D}"/>
              </a:ext>
            </a:extLst>
          </p:cNvPr>
          <p:cNvSpPr txBox="1"/>
          <p:nvPr/>
        </p:nvSpPr>
        <p:spPr>
          <a:xfrm>
            <a:off x="3055730" y="7889036"/>
            <a:ext cx="11698911" cy="1333442"/>
          </a:xfrm>
          <a:prstGeom prst="rect">
            <a:avLst/>
          </a:prstGeom>
        </p:spPr>
        <p:txBody>
          <a:bodyPr wrap="square" lIns="0" tIns="0" rIns="0" bIns="0" rtlCol="0" anchor="t">
            <a:spAutoFit/>
          </a:bodyPr>
          <a:lstStyle/>
          <a:p>
            <a:pPr algn="ctr">
              <a:lnSpc>
                <a:spcPts val="12880"/>
              </a:lnSpc>
              <a:spcBef>
                <a:spcPct val="0"/>
              </a:spcBef>
            </a:pPr>
            <a:r>
              <a:rPr lang="en-US" sz="2800" dirty="0">
                <a:solidFill>
                  <a:srgbClr val="000000"/>
                </a:solidFill>
                <a:latin typeface="Canva Sans" panose="020B0604020202020204" charset="0"/>
              </a:rPr>
              <a:t>Fig: Webpage of the spam detection website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3443631" y="483796"/>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3">
              <a:alphaModFix amt="34000"/>
              <a:extLst>
                <a:ext uri="{96DAC541-7B7A-43D3-8B79-37D633B846F1}">
                  <asvg:svgBlip xmlns:asvg="http://schemas.microsoft.com/office/drawing/2016/SVG/main" r:embed="rId4"/>
                </a:ext>
              </a:extLst>
            </a:blip>
            <a:stretch>
              <a:fillRect/>
            </a:stretch>
          </a:blipFill>
        </p:spPr>
      </p:sp>
      <p:sp>
        <p:nvSpPr>
          <p:cNvPr id="3" name="Freeform 3"/>
          <p:cNvSpPr/>
          <p:nvPr/>
        </p:nvSpPr>
        <p:spPr>
          <a:xfrm>
            <a:off x="2590800" y="1712747"/>
            <a:ext cx="12530617" cy="6686259"/>
          </a:xfrm>
          <a:custGeom>
            <a:avLst/>
            <a:gdLst/>
            <a:ahLst/>
            <a:cxnLst/>
            <a:rect l="l" t="t" r="r" b="b"/>
            <a:pathLst>
              <a:path w="12530617" h="6686259">
                <a:moveTo>
                  <a:pt x="0" y="0"/>
                </a:moveTo>
                <a:lnTo>
                  <a:pt x="12530617" y="0"/>
                </a:lnTo>
                <a:lnTo>
                  <a:pt x="12530617" y="6686259"/>
                </a:lnTo>
                <a:lnTo>
                  <a:pt x="0" y="6686259"/>
                </a:lnTo>
                <a:lnTo>
                  <a:pt x="0" y="0"/>
                </a:lnTo>
                <a:close/>
              </a:path>
            </a:pathLst>
          </a:custGeom>
          <a:blipFill>
            <a:blip r:embed="rId5"/>
            <a:stretch>
              <a:fillRect/>
            </a:stretch>
          </a:blipFill>
        </p:spPr>
      </p:sp>
      <p:sp>
        <p:nvSpPr>
          <p:cNvPr id="4" name="TextBox 4"/>
          <p:cNvSpPr txBox="1"/>
          <p:nvPr/>
        </p:nvSpPr>
        <p:spPr>
          <a:xfrm>
            <a:off x="1981200" y="-114300"/>
            <a:ext cx="12530617" cy="1476686"/>
          </a:xfrm>
          <a:prstGeom prst="rect">
            <a:avLst/>
          </a:prstGeom>
        </p:spPr>
        <p:txBody>
          <a:bodyPr wrap="square" lIns="0" tIns="0" rIns="0" bIns="0" rtlCol="0" anchor="t">
            <a:spAutoFit/>
          </a:bodyPr>
          <a:lstStyle/>
          <a:p>
            <a:pPr algn="ctr">
              <a:lnSpc>
                <a:spcPts val="12880"/>
              </a:lnSpc>
              <a:spcBef>
                <a:spcPct val="0"/>
              </a:spcBef>
            </a:pPr>
            <a:r>
              <a:rPr lang="en-US" sz="7200" dirty="0">
                <a:solidFill>
                  <a:srgbClr val="000000"/>
                </a:solidFill>
                <a:latin typeface="The Seasons Bold"/>
              </a:rPr>
              <a:t>Detecting  Ham Emails</a:t>
            </a:r>
          </a:p>
        </p:txBody>
      </p:sp>
      <p:sp>
        <p:nvSpPr>
          <p:cNvPr id="5" name="TextBox 4">
            <a:extLst>
              <a:ext uri="{FF2B5EF4-FFF2-40B4-BE49-F238E27FC236}">
                <a16:creationId xmlns:a16="http://schemas.microsoft.com/office/drawing/2014/main" id="{553D38B8-3DB4-4129-A111-2CF1B74A4F84}"/>
              </a:ext>
            </a:extLst>
          </p:cNvPr>
          <p:cNvSpPr txBox="1"/>
          <p:nvPr/>
        </p:nvSpPr>
        <p:spPr>
          <a:xfrm>
            <a:off x="1808515" y="7819907"/>
            <a:ext cx="12530617" cy="1333442"/>
          </a:xfrm>
          <a:prstGeom prst="rect">
            <a:avLst/>
          </a:prstGeom>
        </p:spPr>
        <p:txBody>
          <a:bodyPr wrap="square" lIns="0" tIns="0" rIns="0" bIns="0" rtlCol="0" anchor="t">
            <a:spAutoFit/>
          </a:bodyPr>
          <a:lstStyle/>
          <a:p>
            <a:pPr algn="ctr">
              <a:lnSpc>
                <a:spcPts val="12880"/>
              </a:lnSpc>
              <a:spcBef>
                <a:spcPct val="0"/>
              </a:spcBef>
            </a:pPr>
            <a:r>
              <a:rPr lang="en-US" sz="2800" dirty="0">
                <a:solidFill>
                  <a:srgbClr val="000000"/>
                </a:solidFill>
                <a:latin typeface="Canva Sans" panose="020B0604020202020204" charset="0"/>
              </a:rPr>
              <a:t>Fig: Detecting and displaying the email as not spam</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935082"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Freeform 3"/>
          <p:cNvSpPr/>
          <p:nvPr/>
        </p:nvSpPr>
        <p:spPr>
          <a:xfrm>
            <a:off x="2802423" y="1714500"/>
            <a:ext cx="12530617" cy="6686259"/>
          </a:xfrm>
          <a:custGeom>
            <a:avLst/>
            <a:gdLst/>
            <a:ahLst/>
            <a:cxnLst/>
            <a:rect l="l" t="t" r="r" b="b"/>
            <a:pathLst>
              <a:path w="12530617" h="6686259">
                <a:moveTo>
                  <a:pt x="0" y="0"/>
                </a:moveTo>
                <a:lnTo>
                  <a:pt x="12530617" y="0"/>
                </a:lnTo>
                <a:lnTo>
                  <a:pt x="12530617" y="6686259"/>
                </a:lnTo>
                <a:lnTo>
                  <a:pt x="0" y="6686259"/>
                </a:lnTo>
                <a:lnTo>
                  <a:pt x="0" y="0"/>
                </a:lnTo>
                <a:close/>
              </a:path>
            </a:pathLst>
          </a:custGeom>
          <a:blipFill>
            <a:blip r:embed="rId4"/>
            <a:stretch>
              <a:fillRect/>
            </a:stretch>
          </a:blipFill>
        </p:spPr>
      </p:sp>
      <p:sp>
        <p:nvSpPr>
          <p:cNvPr id="4" name="TextBox 4"/>
          <p:cNvSpPr txBox="1"/>
          <p:nvPr/>
        </p:nvSpPr>
        <p:spPr>
          <a:xfrm>
            <a:off x="1828800" y="1657"/>
            <a:ext cx="13984837" cy="1476686"/>
          </a:xfrm>
          <a:prstGeom prst="rect">
            <a:avLst/>
          </a:prstGeom>
        </p:spPr>
        <p:txBody>
          <a:bodyPr wrap="square" lIns="0" tIns="0" rIns="0" bIns="0" rtlCol="0" anchor="t">
            <a:spAutoFit/>
          </a:bodyPr>
          <a:lstStyle/>
          <a:p>
            <a:pPr algn="ctr">
              <a:lnSpc>
                <a:spcPts val="12880"/>
              </a:lnSpc>
              <a:spcBef>
                <a:spcPct val="0"/>
              </a:spcBef>
            </a:pPr>
            <a:r>
              <a:rPr lang="en-US" sz="7200" dirty="0">
                <a:solidFill>
                  <a:srgbClr val="000000"/>
                </a:solidFill>
                <a:latin typeface="The Seasons Bold"/>
              </a:rPr>
              <a:t>Detecting  Spam Emails</a:t>
            </a:r>
          </a:p>
        </p:txBody>
      </p:sp>
      <p:sp>
        <p:nvSpPr>
          <p:cNvPr id="5" name="TextBox 4">
            <a:extLst>
              <a:ext uri="{FF2B5EF4-FFF2-40B4-BE49-F238E27FC236}">
                <a16:creationId xmlns:a16="http://schemas.microsoft.com/office/drawing/2014/main" id="{77911C6E-C548-4DE8-AB91-EBCDE02D405A}"/>
              </a:ext>
            </a:extLst>
          </p:cNvPr>
          <p:cNvSpPr txBox="1"/>
          <p:nvPr/>
        </p:nvSpPr>
        <p:spPr>
          <a:xfrm>
            <a:off x="1851579" y="8049289"/>
            <a:ext cx="13984837" cy="1333442"/>
          </a:xfrm>
          <a:prstGeom prst="rect">
            <a:avLst/>
          </a:prstGeom>
        </p:spPr>
        <p:txBody>
          <a:bodyPr wrap="square" lIns="0" tIns="0" rIns="0" bIns="0" rtlCol="0" anchor="t">
            <a:spAutoFit/>
          </a:bodyPr>
          <a:lstStyle/>
          <a:p>
            <a:pPr algn="ctr">
              <a:lnSpc>
                <a:spcPts val="12880"/>
              </a:lnSpc>
              <a:spcBef>
                <a:spcPct val="0"/>
              </a:spcBef>
            </a:pPr>
            <a:r>
              <a:rPr lang="en-US" sz="2800" dirty="0">
                <a:solidFill>
                  <a:srgbClr val="000000"/>
                </a:solidFill>
                <a:latin typeface="Canva Sans" panose="020B0604020202020204" charset="0"/>
              </a:rPr>
              <a:t>Fig: Checking and displaying whether the email is spam or not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935082"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3">
              <a:alphaModFix amt="34000"/>
              <a:extLst>
                <a:ext uri="{96DAC541-7B7A-43D3-8B79-37D633B846F1}">
                  <asvg:svgBlip xmlns:asvg="http://schemas.microsoft.com/office/drawing/2016/SVG/main" r:embed="rId4"/>
                </a:ext>
              </a:extLst>
            </a:blip>
            <a:stretch>
              <a:fillRect/>
            </a:stretch>
          </a:blipFill>
        </p:spPr>
      </p:sp>
      <p:sp>
        <p:nvSpPr>
          <p:cNvPr id="3" name="TextBox 3"/>
          <p:cNvSpPr txBox="1"/>
          <p:nvPr/>
        </p:nvSpPr>
        <p:spPr>
          <a:xfrm>
            <a:off x="3505200" y="-438757"/>
            <a:ext cx="9227879" cy="1476686"/>
          </a:xfrm>
          <a:prstGeom prst="rect">
            <a:avLst/>
          </a:prstGeom>
        </p:spPr>
        <p:txBody>
          <a:bodyPr wrap="square" lIns="0" tIns="0" rIns="0" bIns="0" rtlCol="0" anchor="t">
            <a:spAutoFit/>
          </a:bodyPr>
          <a:lstStyle/>
          <a:p>
            <a:pPr algn="ctr">
              <a:lnSpc>
                <a:spcPts val="12880"/>
              </a:lnSpc>
              <a:spcBef>
                <a:spcPct val="0"/>
              </a:spcBef>
            </a:pPr>
            <a:r>
              <a:rPr lang="en-US" sz="7000" dirty="0">
                <a:solidFill>
                  <a:srgbClr val="000000"/>
                </a:solidFill>
                <a:latin typeface="The Seasons Bold"/>
              </a:rPr>
              <a:t>CONCLUSION</a:t>
            </a:r>
          </a:p>
        </p:txBody>
      </p:sp>
      <p:sp>
        <p:nvSpPr>
          <p:cNvPr id="4" name="TextBox 4"/>
          <p:cNvSpPr txBox="1"/>
          <p:nvPr/>
        </p:nvSpPr>
        <p:spPr>
          <a:xfrm>
            <a:off x="457200" y="1156040"/>
            <a:ext cx="17700442" cy="10033388"/>
          </a:xfrm>
          <a:prstGeom prst="rect">
            <a:avLst/>
          </a:prstGeom>
        </p:spPr>
        <p:txBody>
          <a:bodyPr wrap="square" lIns="0" tIns="0" rIns="0" bIns="0" rtlCol="0" anchor="t">
            <a:spAutoFit/>
          </a:bodyPr>
          <a:lstStyle/>
          <a:p>
            <a:pPr marL="457200" indent="-457200" rtl="0">
              <a:spcBef>
                <a:spcPts val="1200"/>
              </a:spcBef>
              <a:spcAft>
                <a:spcPts val="1200"/>
              </a:spcAft>
              <a:buFont typeface="Arial" panose="020B0604020202020204" pitchFamily="34" charset="0"/>
              <a:buChar char="•"/>
            </a:pPr>
            <a:r>
              <a:rPr lang="en-US" sz="3200" b="1" dirty="0">
                <a:solidFill>
                  <a:srgbClr val="000000"/>
                </a:solidFill>
                <a:latin typeface="Canva Sans" panose="020B0604020202020204" charset="0"/>
                <a:ea typeface="Canva Sans"/>
              </a:rPr>
              <a:t>﻿</a:t>
            </a:r>
            <a:r>
              <a:rPr lang="en-US" sz="3200" b="1" i="0" u="none" strike="noStrike" dirty="0">
                <a:solidFill>
                  <a:srgbClr val="000000"/>
                </a:solidFill>
                <a:effectLst/>
                <a:latin typeface="Canva Sans" panose="020B0604020202020204" charset="0"/>
              </a:rPr>
              <a:t>Adaptable Spam Filters</a:t>
            </a:r>
            <a:r>
              <a:rPr lang="en-US" sz="3200" b="0" i="0" u="none" strike="noStrike" dirty="0">
                <a:solidFill>
                  <a:srgbClr val="000000"/>
                </a:solidFill>
                <a:effectLst/>
                <a:latin typeface="Canva Sans" panose="020B0604020202020204" charset="0"/>
              </a:rPr>
              <a:t>: </a:t>
            </a:r>
            <a:r>
              <a:rPr lang="en-US" sz="3000" b="0" i="0" u="none" strike="noStrike" dirty="0">
                <a:solidFill>
                  <a:srgbClr val="000000"/>
                </a:solidFill>
                <a:effectLst/>
                <a:latin typeface="Canva Sans" panose="020B0604020202020204" charset="0"/>
              </a:rPr>
              <a:t>Spam filters need to keep up as spammers constantly change their tactics. They need to be updated in real-time and use machine learning to adapt to new spam methods.</a:t>
            </a:r>
            <a:endParaRPr lang="en-US" sz="3000" dirty="0">
              <a:latin typeface="Canva Sans" panose="020B0604020202020204" charset="0"/>
            </a:endParaRPr>
          </a:p>
          <a:p>
            <a:pPr marL="457200" indent="-457200" rtl="0">
              <a:spcBef>
                <a:spcPts val="1200"/>
              </a:spcBef>
              <a:spcAft>
                <a:spcPts val="1200"/>
              </a:spcAft>
              <a:buFont typeface="Arial" panose="020B0604020202020204" pitchFamily="34" charset="0"/>
              <a:buChar char="•"/>
            </a:pPr>
            <a:r>
              <a:rPr lang="en-US" sz="3200" b="1" i="0" u="none" strike="noStrike" dirty="0">
                <a:solidFill>
                  <a:srgbClr val="000000"/>
                </a:solidFill>
                <a:effectLst/>
                <a:latin typeface="Canva Sans" panose="020B0604020202020204" charset="0"/>
              </a:rPr>
              <a:t>Encryption Against Quantum Attacks</a:t>
            </a:r>
            <a:r>
              <a:rPr lang="en-US" sz="3200" b="0" i="0" u="none" strike="noStrike" dirty="0">
                <a:solidFill>
                  <a:srgbClr val="000000"/>
                </a:solidFill>
                <a:effectLst/>
                <a:latin typeface="Canva Sans" panose="020B0604020202020204" charset="0"/>
              </a:rPr>
              <a:t>: </a:t>
            </a:r>
            <a:r>
              <a:rPr lang="en-US" sz="3000" b="0" i="0" u="none" strike="noStrike" dirty="0">
                <a:solidFill>
                  <a:srgbClr val="000000"/>
                </a:solidFill>
                <a:effectLst/>
                <a:latin typeface="Canva Sans" panose="020B0604020202020204" charset="0"/>
              </a:rPr>
              <a:t>As quantum computing becomes more advanced, email encryption needs to be strong enough to withstand attacks from quantum computers.</a:t>
            </a:r>
            <a:endParaRPr lang="en-US" sz="3000" dirty="0">
              <a:latin typeface="Canva Sans" panose="020B0604020202020204" charset="0"/>
            </a:endParaRPr>
          </a:p>
          <a:p>
            <a:pPr marL="457200" indent="-457200" rtl="0">
              <a:spcBef>
                <a:spcPts val="1200"/>
              </a:spcBef>
              <a:spcAft>
                <a:spcPts val="1200"/>
              </a:spcAft>
              <a:buFont typeface="Arial" panose="020B0604020202020204" pitchFamily="34" charset="0"/>
              <a:buChar char="•"/>
            </a:pPr>
            <a:r>
              <a:rPr lang="en-US" sz="3200" b="1" i="0" u="none" strike="noStrike" dirty="0">
                <a:solidFill>
                  <a:srgbClr val="000000"/>
                </a:solidFill>
                <a:effectLst/>
                <a:latin typeface="Canva Sans" panose="020B0604020202020204" charset="0"/>
              </a:rPr>
              <a:t>AI-Generated Spam</a:t>
            </a:r>
            <a:r>
              <a:rPr lang="en-US" sz="3200" b="0" i="0" u="none" strike="noStrike" dirty="0">
                <a:solidFill>
                  <a:srgbClr val="000000"/>
                </a:solidFill>
                <a:effectLst/>
                <a:latin typeface="Canva Sans" panose="020B0604020202020204" charset="0"/>
              </a:rPr>
              <a:t>: </a:t>
            </a:r>
          </a:p>
          <a:p>
            <a:pPr rtl="0">
              <a:spcBef>
                <a:spcPts val="1200"/>
              </a:spcBef>
              <a:spcAft>
                <a:spcPts val="1200"/>
              </a:spcAft>
            </a:pPr>
            <a:r>
              <a:rPr lang="en-US" sz="3000" b="0" i="0" u="none" strike="noStrike" dirty="0">
                <a:solidFill>
                  <a:srgbClr val="000000"/>
                </a:solidFill>
                <a:effectLst/>
                <a:latin typeface="Canva Sans" panose="020B0604020202020204" charset="0"/>
              </a:rPr>
              <a:t>Spammers will start using AI to customize spam messages. </a:t>
            </a:r>
          </a:p>
          <a:p>
            <a:pPr rtl="0">
              <a:spcBef>
                <a:spcPts val="1200"/>
              </a:spcBef>
              <a:spcAft>
                <a:spcPts val="1200"/>
              </a:spcAft>
            </a:pPr>
            <a:r>
              <a:rPr lang="en-US" sz="3000" b="0" i="0" u="none" strike="noStrike" dirty="0">
                <a:solidFill>
                  <a:srgbClr val="000000"/>
                </a:solidFill>
                <a:effectLst/>
                <a:latin typeface="Canva Sans" panose="020B0604020202020204" charset="0"/>
              </a:rPr>
              <a:t>Effective filters will be needed to tell apart genuine personalization from malicious AI-powered spam.</a:t>
            </a:r>
            <a:endParaRPr lang="en-US" sz="3000" dirty="0">
              <a:latin typeface="Canva Sans" panose="020B0604020202020204" charset="0"/>
            </a:endParaRPr>
          </a:p>
          <a:p>
            <a:pPr marL="457200" indent="-457200" rtl="0">
              <a:spcBef>
                <a:spcPts val="1200"/>
              </a:spcBef>
              <a:spcAft>
                <a:spcPts val="1200"/>
              </a:spcAft>
              <a:buFont typeface="Arial" panose="020B0604020202020204" pitchFamily="34" charset="0"/>
              <a:buChar char="•"/>
            </a:pPr>
            <a:r>
              <a:rPr lang="en-US" sz="3200" b="1" i="0" u="none" strike="noStrike" dirty="0">
                <a:solidFill>
                  <a:srgbClr val="000000"/>
                </a:solidFill>
                <a:effectLst/>
                <a:latin typeface="Canva Sans" panose="020B0604020202020204" charset="0"/>
              </a:rPr>
              <a:t>Malware in Spam</a:t>
            </a:r>
            <a:r>
              <a:rPr lang="en-US" sz="3200" b="0" i="0" u="none" strike="noStrike" dirty="0">
                <a:solidFill>
                  <a:srgbClr val="000000"/>
                </a:solidFill>
                <a:effectLst/>
                <a:latin typeface="Canva Sans" panose="020B0604020202020204" charset="0"/>
              </a:rPr>
              <a:t>: </a:t>
            </a:r>
          </a:p>
          <a:p>
            <a:pPr rtl="0">
              <a:spcBef>
                <a:spcPts val="1200"/>
              </a:spcBef>
              <a:spcAft>
                <a:spcPts val="1200"/>
              </a:spcAft>
            </a:pPr>
            <a:r>
              <a:rPr lang="en-US" sz="3000" b="0" i="0" u="none" strike="noStrike" dirty="0">
                <a:solidFill>
                  <a:srgbClr val="000000"/>
                </a:solidFill>
                <a:effectLst/>
                <a:latin typeface="Canva Sans" panose="020B0604020202020204" charset="0"/>
              </a:rPr>
              <a:t>Spam emails will continue to be used to spread malware. Filters must be able to identify malicious attachments and new viruses.</a:t>
            </a:r>
            <a:endParaRPr lang="en-US" sz="3000" dirty="0">
              <a:latin typeface="Canva Sans" panose="020B0604020202020204" charset="0"/>
            </a:endParaRPr>
          </a:p>
          <a:p>
            <a:pPr marL="457200" indent="-457200" rtl="0">
              <a:spcBef>
                <a:spcPts val="1200"/>
              </a:spcBef>
              <a:spcAft>
                <a:spcPts val="1200"/>
              </a:spcAft>
              <a:buFont typeface="Arial" panose="020B0604020202020204" pitchFamily="34" charset="0"/>
              <a:buChar char="•"/>
            </a:pPr>
            <a:r>
              <a:rPr lang="en-US" sz="3200" b="1" i="0" u="none" strike="noStrike" dirty="0">
                <a:solidFill>
                  <a:srgbClr val="000000"/>
                </a:solidFill>
                <a:effectLst/>
                <a:latin typeface="Canva Sans" panose="020B0604020202020204" charset="0"/>
              </a:rPr>
              <a:t>Blockchain Authentication</a:t>
            </a:r>
            <a:r>
              <a:rPr lang="en-US" sz="3200" b="0" i="0" u="none" strike="noStrike" dirty="0">
                <a:solidFill>
                  <a:srgbClr val="000000"/>
                </a:solidFill>
                <a:effectLst/>
                <a:latin typeface="Canva Sans" panose="020B0604020202020204" charset="0"/>
              </a:rPr>
              <a:t>: </a:t>
            </a:r>
            <a:r>
              <a:rPr lang="en-US" sz="3000" b="0" i="0" u="none" strike="noStrike" dirty="0">
                <a:solidFill>
                  <a:srgbClr val="000000"/>
                </a:solidFill>
                <a:effectLst/>
                <a:latin typeface="Canva Sans" panose="020B0604020202020204" charset="0"/>
              </a:rPr>
              <a:t>Using blockchain technology can help reduce email spoofing and phishing attempts</a:t>
            </a:r>
            <a:r>
              <a:rPr lang="en-US" sz="3200" b="0" i="0" u="none" strike="noStrike" dirty="0">
                <a:solidFill>
                  <a:srgbClr val="000000"/>
                </a:solidFill>
                <a:effectLst/>
                <a:latin typeface="Canva Sans" panose="020B0604020202020204" charset="0"/>
              </a:rPr>
              <a:t>.</a:t>
            </a:r>
            <a:endParaRPr lang="en-US" sz="3200" b="0" dirty="0">
              <a:effectLst/>
              <a:latin typeface="Canva Sans" panose="020B0604020202020204" charset="0"/>
            </a:endParaRPr>
          </a:p>
          <a:p>
            <a:br>
              <a:rPr lang="en-US" sz="3600" dirty="0"/>
            </a:br>
            <a:endParaRPr lang="en-US" sz="3399" dirty="0">
              <a:solidFill>
                <a:srgbClr val="000000"/>
              </a:solidFill>
              <a:latin typeface="Canva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1752600" y="-266700"/>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343400" y="725477"/>
            <a:ext cx="7425690" cy="1252266"/>
          </a:xfrm>
          <a:prstGeom prst="rect">
            <a:avLst/>
          </a:prstGeom>
        </p:spPr>
        <p:txBody>
          <a:bodyPr lIns="0" tIns="0" rIns="0" bIns="0" rtlCol="0" anchor="t">
            <a:spAutoFit/>
          </a:bodyPr>
          <a:lstStyle/>
          <a:p>
            <a:pPr algn="ctr">
              <a:lnSpc>
                <a:spcPts val="11060"/>
              </a:lnSpc>
              <a:spcBef>
                <a:spcPct val="0"/>
              </a:spcBef>
            </a:pPr>
            <a:r>
              <a:rPr lang="en-US" sz="7200" dirty="0">
                <a:solidFill>
                  <a:srgbClr val="000000"/>
                </a:solidFill>
                <a:latin typeface="The Seasons Bold"/>
              </a:rPr>
              <a:t>  PRESENTED BY:</a:t>
            </a:r>
          </a:p>
        </p:txBody>
      </p:sp>
      <p:sp>
        <p:nvSpPr>
          <p:cNvPr id="4" name="TextBox 4"/>
          <p:cNvSpPr txBox="1"/>
          <p:nvPr/>
        </p:nvSpPr>
        <p:spPr>
          <a:xfrm>
            <a:off x="3048000" y="2907052"/>
            <a:ext cx="12877800" cy="5082482"/>
          </a:xfrm>
          <a:prstGeom prst="rect">
            <a:avLst/>
          </a:prstGeom>
        </p:spPr>
        <p:txBody>
          <a:bodyPr wrap="square" lIns="0" tIns="0" rIns="0" bIns="0" rtlCol="0" anchor="t">
            <a:spAutoFit/>
          </a:bodyPr>
          <a:lstStyle/>
          <a:p>
            <a:pPr>
              <a:lnSpc>
                <a:spcPts val="8103"/>
              </a:lnSpc>
            </a:pPr>
            <a:r>
              <a:rPr lang="en-US" sz="5788" dirty="0">
                <a:solidFill>
                  <a:srgbClr val="000000"/>
                </a:solidFill>
                <a:latin typeface="Canva Sans" panose="020B0604020202020204" charset="0"/>
              </a:rPr>
              <a:t>Samiksha Alok                 21051244</a:t>
            </a:r>
          </a:p>
          <a:p>
            <a:pPr>
              <a:lnSpc>
                <a:spcPts val="8103"/>
              </a:lnSpc>
            </a:pPr>
            <a:r>
              <a:rPr lang="en-US" sz="5788" dirty="0">
                <a:solidFill>
                  <a:srgbClr val="000000"/>
                </a:solidFill>
                <a:latin typeface="Canva Sans" panose="020B0604020202020204" charset="0"/>
              </a:rPr>
              <a:t>Pranav Varshney            21051232</a:t>
            </a:r>
          </a:p>
          <a:p>
            <a:pPr>
              <a:lnSpc>
                <a:spcPts val="8103"/>
              </a:lnSpc>
            </a:pPr>
            <a:r>
              <a:rPr lang="en-US" sz="5788" dirty="0">
                <a:solidFill>
                  <a:srgbClr val="000000"/>
                </a:solidFill>
                <a:latin typeface="Canva Sans" panose="020B0604020202020204" charset="0"/>
              </a:rPr>
              <a:t>Anu Raj                              2105265</a:t>
            </a:r>
          </a:p>
          <a:p>
            <a:pPr>
              <a:lnSpc>
                <a:spcPts val="8103"/>
              </a:lnSpc>
            </a:pPr>
            <a:r>
              <a:rPr lang="en-US" sz="5788" dirty="0">
                <a:solidFill>
                  <a:srgbClr val="000000"/>
                </a:solidFill>
                <a:latin typeface="Canva Sans" panose="020B0604020202020204" charset="0"/>
              </a:rPr>
              <a:t>Rohit Raj                           2105306</a:t>
            </a:r>
          </a:p>
          <a:p>
            <a:pPr>
              <a:lnSpc>
                <a:spcPts val="8103"/>
              </a:lnSpc>
              <a:spcBef>
                <a:spcPct val="0"/>
              </a:spcBef>
            </a:pPr>
            <a:r>
              <a:rPr lang="en-US" sz="5788" dirty="0">
                <a:solidFill>
                  <a:srgbClr val="000000"/>
                </a:solidFill>
                <a:latin typeface="Canva Sans" panose="020B0604020202020204" charset="0"/>
              </a:rPr>
              <a:t>Sankalp Anand               2105997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935082"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3">
              <a:alphaModFix amt="34000"/>
              <a:extLst>
                <a:ext uri="{96DAC541-7B7A-43D3-8B79-37D633B846F1}">
                  <asvg:svgBlip xmlns:asvg="http://schemas.microsoft.com/office/drawing/2016/SVG/main" r:embed="rId4"/>
                </a:ext>
              </a:extLst>
            </a:blip>
            <a:stretch>
              <a:fillRect/>
            </a:stretch>
          </a:blipFill>
        </p:spPr>
        <p:txBody>
          <a:bodyPr/>
          <a:lstStyle/>
          <a:p>
            <a:endParaRPr lang="en-IN" dirty="0"/>
          </a:p>
        </p:txBody>
      </p:sp>
      <p:sp>
        <p:nvSpPr>
          <p:cNvPr id="3" name="TextBox 3"/>
          <p:cNvSpPr txBox="1"/>
          <p:nvPr/>
        </p:nvSpPr>
        <p:spPr>
          <a:xfrm>
            <a:off x="609600" y="190500"/>
            <a:ext cx="16611600" cy="1394613"/>
          </a:xfrm>
          <a:prstGeom prst="rect">
            <a:avLst/>
          </a:prstGeom>
        </p:spPr>
        <p:txBody>
          <a:bodyPr wrap="square" lIns="0" tIns="0" rIns="0" bIns="0" rtlCol="0" anchor="t">
            <a:spAutoFit/>
          </a:bodyPr>
          <a:lstStyle/>
          <a:p>
            <a:pPr algn="ctr">
              <a:lnSpc>
                <a:spcPts val="12880"/>
              </a:lnSpc>
              <a:spcBef>
                <a:spcPct val="0"/>
              </a:spcBef>
            </a:pPr>
            <a:r>
              <a:rPr lang="en-US" sz="6000" dirty="0">
                <a:solidFill>
                  <a:srgbClr val="000000"/>
                </a:solidFill>
                <a:latin typeface="The Seasons Bold"/>
              </a:rPr>
              <a:t>RECENT ADVANCEMENTS AND CHALLENGES</a:t>
            </a:r>
          </a:p>
        </p:txBody>
      </p:sp>
      <p:sp>
        <p:nvSpPr>
          <p:cNvPr id="4" name="TextBox 4"/>
          <p:cNvSpPr txBox="1"/>
          <p:nvPr/>
        </p:nvSpPr>
        <p:spPr>
          <a:xfrm>
            <a:off x="632791" y="2332482"/>
            <a:ext cx="17471842" cy="7755841"/>
          </a:xfrm>
          <a:prstGeom prst="rect">
            <a:avLst/>
          </a:prstGeom>
        </p:spPr>
        <p:txBody>
          <a:bodyPr lIns="0" tIns="0" rIns="0" bIns="0" rtlCol="0" anchor="t">
            <a:spAutoFit/>
          </a:bodyPr>
          <a:lstStyle/>
          <a:p>
            <a:pPr marL="457200" indent="-457200" rtl="0">
              <a:spcBef>
                <a:spcPts val="1200"/>
              </a:spcBef>
              <a:spcAft>
                <a:spcPts val="1200"/>
              </a:spcAft>
              <a:buFont typeface="Arial" panose="020B0604020202020204" pitchFamily="34" charset="0"/>
              <a:buChar char="•"/>
            </a:pPr>
            <a:r>
              <a:rPr lang="en-US" sz="3200" b="0" dirty="0">
                <a:effectLst/>
                <a:latin typeface="Canva Sans" panose="020B0604020202020204" charset="0"/>
              </a:rPr>
              <a:t>The spam email detection domain has witnessed significant advancements with the adoption of deep learning models like RNNs, LSTMs, and transformers, as well as techniques like transfer learning, ensemble methods, adversarial training, and multimodal approaches. </a:t>
            </a:r>
          </a:p>
          <a:p>
            <a:pPr marL="457200" indent="-457200" rtl="0">
              <a:spcBef>
                <a:spcPts val="1200"/>
              </a:spcBef>
              <a:spcAft>
                <a:spcPts val="1200"/>
              </a:spcAft>
              <a:buFont typeface="Arial" panose="020B0604020202020204" pitchFamily="34" charset="0"/>
              <a:buChar char="•"/>
            </a:pPr>
            <a:r>
              <a:rPr lang="en-US" sz="3200" b="0" dirty="0">
                <a:effectLst/>
                <a:latin typeface="Canva Sans" panose="020B0604020202020204" charset="0"/>
              </a:rPr>
              <a:t>However, challenges persist, including evolving spam tactics that necessitate continual model adaptation, class imbalance in datasets, concept drift over time, lack of interpretability in deep learning models, privacy and regulatory concerns surrounding email data, and the computational demands of training complex models.</a:t>
            </a:r>
          </a:p>
          <a:p>
            <a:pPr marL="457200" indent="-457200" rtl="0">
              <a:spcBef>
                <a:spcPts val="1200"/>
              </a:spcBef>
              <a:spcAft>
                <a:spcPts val="1200"/>
              </a:spcAft>
              <a:buFont typeface="Arial" panose="020B0604020202020204" pitchFamily="34" charset="0"/>
              <a:buChar char="•"/>
            </a:pPr>
            <a:r>
              <a:rPr lang="en-US" sz="3200" b="0" dirty="0">
                <a:effectLst/>
                <a:latin typeface="Canva Sans" panose="020B0604020202020204" charset="0"/>
              </a:rPr>
              <a:t>Overcoming these obstacles is essential for developing robust, accurate, and explainable spam detection systems that can effectively filter unwanted emails while complying with data protection regulations and adapting to new spam strategies as they emerge.</a:t>
            </a:r>
          </a:p>
          <a:p>
            <a:br>
              <a:rPr lang="en-US" sz="3600" dirty="0"/>
            </a:br>
            <a:endParaRPr lang="en-US" sz="3399" dirty="0">
              <a:solidFill>
                <a:srgbClr val="000000"/>
              </a:solidFill>
              <a:latin typeface="Canva Sans"/>
            </a:endParaRPr>
          </a:p>
        </p:txBody>
      </p:sp>
    </p:spTree>
    <p:extLst>
      <p:ext uri="{BB962C8B-B14F-4D97-AF65-F5344CB8AC3E}">
        <p14:creationId xmlns:p14="http://schemas.microsoft.com/office/powerpoint/2010/main" val="19327727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971800"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057400" y="-269003"/>
            <a:ext cx="12420600" cy="1476686"/>
          </a:xfrm>
          <a:prstGeom prst="rect">
            <a:avLst/>
          </a:prstGeom>
        </p:spPr>
        <p:txBody>
          <a:bodyPr wrap="square" lIns="0" tIns="0" rIns="0" bIns="0" rtlCol="0" anchor="t">
            <a:spAutoFit/>
          </a:bodyPr>
          <a:lstStyle/>
          <a:p>
            <a:pPr algn="ctr">
              <a:lnSpc>
                <a:spcPts val="12880"/>
              </a:lnSpc>
              <a:spcBef>
                <a:spcPct val="0"/>
              </a:spcBef>
            </a:pPr>
            <a:r>
              <a:rPr lang="en-US" sz="7200" dirty="0">
                <a:solidFill>
                  <a:srgbClr val="000000"/>
                </a:solidFill>
                <a:latin typeface="The Seasons Bold"/>
              </a:rPr>
              <a:t>FUTURE SCOPE</a:t>
            </a:r>
          </a:p>
        </p:txBody>
      </p:sp>
      <p:sp>
        <p:nvSpPr>
          <p:cNvPr id="4" name="TextBox 4"/>
          <p:cNvSpPr txBox="1"/>
          <p:nvPr/>
        </p:nvSpPr>
        <p:spPr>
          <a:xfrm>
            <a:off x="381000" y="1638300"/>
            <a:ext cx="18005242" cy="7879080"/>
          </a:xfrm>
          <a:prstGeom prst="rect">
            <a:avLst/>
          </a:prstGeom>
        </p:spPr>
        <p:txBody>
          <a:bodyPr wrap="square" lIns="0" tIns="0" rIns="0" bIns="0" rtlCol="0" anchor="t">
            <a:spAutoFit/>
          </a:bodyPr>
          <a:lstStyle/>
          <a:p>
            <a:pPr rtl="0">
              <a:spcBef>
                <a:spcPts val="1200"/>
              </a:spcBef>
              <a:spcAft>
                <a:spcPts val="1200"/>
              </a:spcAft>
            </a:pPr>
            <a:r>
              <a:rPr lang="en-US" sz="3000" b="0" i="0" u="none" strike="noStrike" dirty="0">
                <a:solidFill>
                  <a:srgbClr val="000000"/>
                </a:solidFill>
                <a:effectLst/>
                <a:latin typeface="Canva Sans" panose="020B0604020202020204" charset="0"/>
              </a:rPr>
              <a:t>Modern spam filters use advanced machine learning like transformers and RNNs to better understand email content and context. This improves accuracy in identifying spam.</a:t>
            </a:r>
          </a:p>
          <a:p>
            <a:pPr marL="514350" indent="-514350" rtl="0">
              <a:spcBef>
                <a:spcPts val="1200"/>
              </a:spcBef>
              <a:spcAft>
                <a:spcPts val="1200"/>
              </a:spcAft>
              <a:buFont typeface="+mj-lt"/>
              <a:buAutoNum type="arabicPeriod"/>
            </a:pPr>
            <a:r>
              <a:rPr lang="en-US" sz="3000" b="1" i="0" u="none" strike="noStrike" dirty="0">
                <a:solidFill>
                  <a:srgbClr val="000000"/>
                </a:solidFill>
                <a:effectLst/>
                <a:latin typeface="Canva Sans" panose="020B0604020202020204" charset="0"/>
              </a:rPr>
              <a:t>Quantum-Resistant Encryption</a:t>
            </a:r>
            <a:r>
              <a:rPr lang="en-US" sz="3000" b="0" i="0" u="none" strike="noStrike" dirty="0">
                <a:solidFill>
                  <a:srgbClr val="000000"/>
                </a:solidFill>
                <a:effectLst/>
                <a:latin typeface="Canva Sans" panose="020B0604020202020204" charset="0"/>
              </a:rPr>
              <a:t>: Protect emails from quantum computer attacks</a:t>
            </a:r>
            <a:endParaRPr lang="en-US" sz="3000" dirty="0">
              <a:solidFill>
                <a:srgbClr val="000000"/>
              </a:solidFill>
              <a:latin typeface="Canva Sans" panose="020B0604020202020204" charset="0"/>
            </a:endParaRPr>
          </a:p>
          <a:p>
            <a:pPr marL="514350" indent="-514350" rtl="0">
              <a:spcBef>
                <a:spcPts val="1200"/>
              </a:spcBef>
              <a:spcAft>
                <a:spcPts val="1200"/>
              </a:spcAft>
              <a:buFont typeface="+mj-lt"/>
              <a:buAutoNum type="arabicPeriod"/>
            </a:pPr>
            <a:r>
              <a:rPr lang="en-US" sz="3000" b="1" i="0" u="none" strike="noStrike" dirty="0">
                <a:solidFill>
                  <a:srgbClr val="000000"/>
                </a:solidFill>
                <a:effectLst/>
                <a:latin typeface="Canva Sans" panose="020B0604020202020204" charset="0"/>
              </a:rPr>
              <a:t>AI-Driven Personalization</a:t>
            </a:r>
            <a:r>
              <a:rPr lang="en-US" sz="3000" b="0" i="0" u="none" strike="noStrike" dirty="0">
                <a:solidFill>
                  <a:srgbClr val="000000"/>
                </a:solidFill>
                <a:effectLst/>
                <a:latin typeface="Canva Sans" panose="020B0604020202020204" charset="0"/>
              </a:rPr>
              <a:t>: Differentiate between real personalization and AI-generated spam.</a:t>
            </a:r>
            <a:endParaRPr lang="en-US" sz="3000" i="0" u="none" strike="noStrike" dirty="0">
              <a:solidFill>
                <a:srgbClr val="000000"/>
              </a:solidFill>
              <a:latin typeface="Canva Sans" panose="020B0604020202020204" charset="0"/>
            </a:endParaRPr>
          </a:p>
          <a:p>
            <a:pPr marL="514350" indent="-514350" rtl="0">
              <a:spcBef>
                <a:spcPts val="1200"/>
              </a:spcBef>
              <a:spcAft>
                <a:spcPts val="1200"/>
              </a:spcAft>
              <a:buFont typeface="+mj-lt"/>
              <a:buAutoNum type="arabicPeriod"/>
            </a:pPr>
            <a:r>
              <a:rPr lang="en-US" sz="3000" b="1" i="0" u="none" strike="noStrike" dirty="0">
                <a:solidFill>
                  <a:srgbClr val="000000"/>
                </a:solidFill>
                <a:effectLst/>
                <a:latin typeface="Canva Sans" panose="020B0604020202020204" charset="0"/>
              </a:rPr>
              <a:t>Adaptive Spam Tactics</a:t>
            </a:r>
            <a:r>
              <a:rPr lang="en-US" sz="3200" b="1" i="0" u="none" strike="noStrike" dirty="0">
                <a:solidFill>
                  <a:srgbClr val="000000"/>
                </a:solidFill>
                <a:effectLst/>
                <a:latin typeface="Canva Sans" panose="020B0604020202020204" charset="0"/>
              </a:rPr>
              <a:t>: </a:t>
            </a:r>
            <a:r>
              <a:rPr lang="en-US" sz="3000" b="0" i="0" u="none" strike="noStrike" dirty="0">
                <a:solidFill>
                  <a:srgbClr val="000000"/>
                </a:solidFill>
                <a:effectLst/>
                <a:latin typeface="Canva Sans" panose="020B0604020202020204" charset="0"/>
              </a:rPr>
              <a:t>Spam filters must keep evolving to counter new spamming methods.</a:t>
            </a:r>
          </a:p>
          <a:p>
            <a:pPr marL="514350" indent="-514350" rtl="0">
              <a:spcBef>
                <a:spcPts val="1200"/>
              </a:spcBef>
              <a:spcAft>
                <a:spcPts val="1200"/>
              </a:spcAft>
              <a:buFont typeface="+mj-lt"/>
              <a:buAutoNum type="arabicPeriod"/>
            </a:pPr>
            <a:r>
              <a:rPr lang="en-US" sz="3000" b="1" i="0" u="none" strike="noStrike" dirty="0">
                <a:solidFill>
                  <a:srgbClr val="000000"/>
                </a:solidFill>
                <a:effectLst/>
                <a:latin typeface="Canva Sans" panose="020B0604020202020204" charset="0"/>
              </a:rPr>
              <a:t>Coordinated Spam Campaigns</a:t>
            </a:r>
            <a:r>
              <a:rPr lang="en-US" sz="3000" b="0" i="0" u="none" strike="noStrike" dirty="0">
                <a:solidFill>
                  <a:srgbClr val="000000"/>
                </a:solidFill>
                <a:effectLst/>
                <a:latin typeface="Canva Sans" panose="020B0604020202020204" charset="0"/>
              </a:rPr>
              <a:t>: Detect patterns across multiple spam sources.</a:t>
            </a:r>
            <a:endParaRPr lang="en-US" sz="3000" dirty="0">
              <a:latin typeface="Canva Sans" panose="020B0604020202020204" charset="0"/>
            </a:endParaRPr>
          </a:p>
          <a:p>
            <a:pPr marL="514350" indent="-514350" rtl="0">
              <a:spcBef>
                <a:spcPts val="1200"/>
              </a:spcBef>
              <a:spcAft>
                <a:spcPts val="1200"/>
              </a:spcAft>
              <a:buFont typeface="+mj-lt"/>
              <a:buAutoNum type="arabicPeriod"/>
            </a:pPr>
            <a:r>
              <a:rPr lang="en-US" sz="3000" b="1" i="0" u="none" strike="noStrike" dirty="0">
                <a:solidFill>
                  <a:srgbClr val="000000"/>
                </a:solidFill>
                <a:effectLst/>
                <a:latin typeface="Canva Sans" panose="020B0604020202020204" charset="0"/>
              </a:rPr>
              <a:t>Privacy-Preserving Detection</a:t>
            </a:r>
            <a:r>
              <a:rPr lang="en-US" sz="3000" b="0" i="0" u="none" strike="noStrike" dirty="0">
                <a:solidFill>
                  <a:srgbClr val="000000"/>
                </a:solidFill>
                <a:effectLst/>
                <a:latin typeface="Canva Sans" panose="020B0604020202020204" charset="0"/>
              </a:rPr>
              <a:t>: Identify spam without decrypting private email content.</a:t>
            </a:r>
          </a:p>
          <a:p>
            <a:pPr rtl="0">
              <a:spcBef>
                <a:spcPts val="1200"/>
              </a:spcBef>
              <a:spcAft>
                <a:spcPts val="1200"/>
              </a:spcAft>
            </a:pPr>
            <a:endParaRPr lang="en-US" sz="3000" b="0" dirty="0">
              <a:effectLst/>
              <a:latin typeface="Canva Sans" panose="020B0604020202020204" charset="0"/>
            </a:endParaRPr>
          </a:p>
          <a:p>
            <a:pPr rtl="0">
              <a:spcBef>
                <a:spcPts val="1200"/>
              </a:spcBef>
              <a:spcAft>
                <a:spcPts val="1200"/>
              </a:spcAft>
            </a:pPr>
            <a:r>
              <a:rPr lang="en-US" sz="2800" b="0" i="0" u="none" strike="noStrike" dirty="0">
                <a:solidFill>
                  <a:srgbClr val="000000"/>
                </a:solidFill>
                <a:effectLst/>
                <a:latin typeface="Canva Sans" panose="020B0604020202020204" charset="0"/>
              </a:rPr>
              <a:t>The key is for spam filters to stay agile, adaptive and technologically advanced to outpace the ever-changing tactics of spammers.</a:t>
            </a:r>
            <a:endParaRPr lang="en-US" sz="2800" b="0" dirty="0">
              <a:effectLst/>
              <a:latin typeface="Canva Sans" panose="020B0604020202020204" charset="0"/>
            </a:endParaRPr>
          </a:p>
          <a:p>
            <a:br>
              <a:rPr lang="en-US" sz="3200" dirty="0">
                <a:latin typeface="Canva Sans" panose="020B0604020202020204" charset="0"/>
              </a:rPr>
            </a:br>
            <a:endParaRPr lang="en-US" sz="3200" dirty="0">
              <a:solidFill>
                <a:srgbClr val="000000"/>
              </a:solidFill>
              <a:latin typeface="Canva Sans" panose="020B0604020202020204" charset="0"/>
            </a:endParaRPr>
          </a:p>
        </p:txBody>
      </p:sp>
    </p:spTree>
    <p:extLst>
      <p:ext uri="{BB962C8B-B14F-4D97-AF65-F5344CB8AC3E}">
        <p14:creationId xmlns:p14="http://schemas.microsoft.com/office/powerpoint/2010/main" val="7340309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935082"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3733800" y="-114300"/>
            <a:ext cx="7429500" cy="1476686"/>
          </a:xfrm>
          <a:prstGeom prst="rect">
            <a:avLst/>
          </a:prstGeom>
        </p:spPr>
        <p:txBody>
          <a:bodyPr wrap="square" lIns="0" tIns="0" rIns="0" bIns="0" rtlCol="0" anchor="t">
            <a:spAutoFit/>
          </a:bodyPr>
          <a:lstStyle/>
          <a:p>
            <a:pPr algn="ctr">
              <a:lnSpc>
                <a:spcPts val="12880"/>
              </a:lnSpc>
              <a:spcBef>
                <a:spcPct val="0"/>
              </a:spcBef>
            </a:pPr>
            <a:r>
              <a:rPr lang="en-US" sz="7200" dirty="0">
                <a:solidFill>
                  <a:srgbClr val="000000"/>
                </a:solidFill>
                <a:latin typeface="The Seasons Bold"/>
              </a:rPr>
              <a:t>References</a:t>
            </a:r>
          </a:p>
        </p:txBody>
      </p:sp>
      <p:sp>
        <p:nvSpPr>
          <p:cNvPr id="4" name="TextBox 4"/>
          <p:cNvSpPr txBox="1"/>
          <p:nvPr/>
        </p:nvSpPr>
        <p:spPr>
          <a:xfrm>
            <a:off x="990600" y="1943100"/>
            <a:ext cx="16961743" cy="6104813"/>
          </a:xfrm>
          <a:prstGeom prst="rect">
            <a:avLst/>
          </a:prstGeom>
        </p:spPr>
        <p:txBody>
          <a:bodyPr lIns="0" tIns="0" rIns="0" bIns="0" rtlCol="0" anchor="t">
            <a:spAutoFit/>
          </a:bodyPr>
          <a:lstStyle/>
          <a:p>
            <a:pPr algn="just">
              <a:lnSpc>
                <a:spcPts val="4759"/>
              </a:lnSpc>
            </a:pPr>
            <a:r>
              <a:rPr lang="en-US" sz="3399" dirty="0">
                <a:solidFill>
                  <a:srgbClr val="000000"/>
                </a:solidFill>
                <a:ea typeface="Canva Sans"/>
              </a:rPr>
              <a:t>﻿</a:t>
            </a:r>
            <a:r>
              <a:rPr lang="en-US" sz="3399" dirty="0">
                <a:solidFill>
                  <a:srgbClr val="000000"/>
                </a:solidFill>
                <a:latin typeface="Canva Sans"/>
                <a:ea typeface="Canva Sans"/>
              </a:rPr>
              <a:t>➤</a:t>
            </a:r>
            <a:r>
              <a:rPr lang="en-US" sz="3200" dirty="0">
                <a:solidFill>
                  <a:srgbClr val="000000"/>
                </a:solidFill>
                <a:latin typeface="Canva Sans"/>
                <a:ea typeface="Canva Sans"/>
              </a:rPr>
              <a:t>https://www.isroset.org/journal/IJSRCSE/full_paper_view.php?paper_id=444 </a:t>
            </a:r>
          </a:p>
          <a:p>
            <a:pPr algn="just">
              <a:lnSpc>
                <a:spcPts val="4759"/>
              </a:lnSpc>
            </a:pPr>
            <a:r>
              <a:rPr lang="en-US" sz="3200" dirty="0">
                <a:solidFill>
                  <a:srgbClr val="000000"/>
                </a:solidFill>
                <a:latin typeface="Canva Sans"/>
                <a:ea typeface="Canva Sans"/>
              </a:rPr>
              <a:t>➤ https://www.freecodecamp.org/news/send-emailsusing-code-4fcea9df63f/</a:t>
            </a:r>
          </a:p>
          <a:p>
            <a:pPr algn="just">
              <a:lnSpc>
                <a:spcPts val="4759"/>
              </a:lnSpc>
            </a:pPr>
            <a:r>
              <a:rPr lang="en-US" sz="3200" dirty="0">
                <a:solidFill>
                  <a:srgbClr val="000000"/>
                </a:solidFill>
                <a:latin typeface="Canva Sans"/>
                <a:ea typeface="Canva Sans"/>
              </a:rPr>
              <a:t>➤https://www.scribd.com/doc/61315817/IntraMailing-System</a:t>
            </a:r>
          </a:p>
          <a:p>
            <a:pPr algn="just">
              <a:lnSpc>
                <a:spcPts val="4759"/>
              </a:lnSpc>
            </a:pPr>
            <a:r>
              <a:rPr lang="en-US" sz="3200" dirty="0">
                <a:solidFill>
                  <a:srgbClr val="000000"/>
                </a:solidFill>
                <a:latin typeface="Canva Sans"/>
                <a:ea typeface="Canva Sans"/>
              </a:rPr>
              <a:t>➤https://www.scribd.com/doc/19518895/Researchon-Mail-System-Project-report-for-Bachelor-inComputer-Rajendra-Man-Banepali</a:t>
            </a:r>
          </a:p>
          <a:p>
            <a:pPr algn="just">
              <a:lnSpc>
                <a:spcPts val="4759"/>
              </a:lnSpc>
            </a:pPr>
            <a:r>
              <a:rPr lang="en-US" sz="3200" dirty="0">
                <a:solidFill>
                  <a:srgbClr val="000000"/>
                </a:solidFill>
                <a:latin typeface="Canva Sans"/>
                <a:ea typeface="Canva Sans"/>
              </a:rPr>
              <a:t>➤ </a:t>
            </a:r>
            <a:r>
              <a:rPr lang="en-US" sz="3200" dirty="0">
                <a:solidFill>
                  <a:srgbClr val="000000"/>
                </a:solidFill>
                <a:latin typeface="Canva Sans"/>
                <a:ea typeface="Canva Sans"/>
                <a:hlinkClick r:id="rId4"/>
              </a:rPr>
              <a:t>https://nevonprojects.com/email-client-project/</a:t>
            </a:r>
            <a:endParaRPr lang="en-US" sz="3200" dirty="0">
              <a:solidFill>
                <a:srgbClr val="000000"/>
              </a:solidFill>
              <a:latin typeface="Canva Sans"/>
              <a:ea typeface="Canva Sans"/>
            </a:endParaRPr>
          </a:p>
          <a:p>
            <a:pPr algn="just">
              <a:lnSpc>
                <a:spcPts val="4759"/>
              </a:lnSpc>
            </a:pPr>
            <a:r>
              <a:rPr lang="en-US" sz="3200" dirty="0">
                <a:solidFill>
                  <a:srgbClr val="000000"/>
                </a:solidFill>
                <a:latin typeface="Canva Sans"/>
                <a:ea typeface="Canva Sans"/>
              </a:rPr>
              <a:t>➤https://www.slideshare.net/47Kunalkalamkar/spam-email-detection-using-machine-learning-pptpptx</a:t>
            </a:r>
          </a:p>
          <a:p>
            <a:pPr algn="just">
              <a:lnSpc>
                <a:spcPts val="4759"/>
              </a:lnSpc>
            </a:pPr>
            <a:r>
              <a:rPr lang="en-US" sz="3200" dirty="0">
                <a:solidFill>
                  <a:srgbClr val="000000"/>
                </a:solidFill>
                <a:latin typeface="Canva Sans"/>
                <a:ea typeface="Canva Sans"/>
              </a:rPr>
              <a:t>➤https://www.freeprojectz.com/python-djangoproject/mailing-system</a:t>
            </a:r>
          </a:p>
          <a:p>
            <a:pPr algn="just">
              <a:lnSpc>
                <a:spcPts val="4759"/>
              </a:lnSpc>
            </a:pPr>
            <a:r>
              <a:rPr lang="en-US" sz="3200" dirty="0">
                <a:solidFill>
                  <a:srgbClr val="000000"/>
                </a:solidFill>
                <a:latin typeface="Canva Sans"/>
                <a:ea typeface="Canva Sans"/>
              </a:rPr>
              <a:t>➤ https://www.academia.edu/36614854/Spam </a:t>
            </a:r>
            <a:r>
              <a:rPr lang="en-US" sz="3200" dirty="0" err="1">
                <a:solidFill>
                  <a:srgbClr val="000000"/>
                </a:solidFill>
                <a:latin typeface="Canva Sans"/>
                <a:ea typeface="Canva Sans"/>
              </a:rPr>
              <a:t>Filtering_Using_ML_Algorithms</a:t>
            </a:r>
            <a:endParaRPr lang="en-US" sz="3200" dirty="0">
              <a:solidFill>
                <a:srgbClr val="000000"/>
              </a:solidFill>
              <a:latin typeface="Canva Sans"/>
              <a:ea typeface="Canva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4517562" y="1979160"/>
            <a:ext cx="8382357" cy="6328679"/>
          </a:xfrm>
          <a:custGeom>
            <a:avLst/>
            <a:gdLst/>
            <a:ahLst/>
            <a:cxnLst/>
            <a:rect l="l" t="t" r="r" b="b"/>
            <a:pathLst>
              <a:path w="8382357" h="6328679">
                <a:moveTo>
                  <a:pt x="0" y="0"/>
                </a:moveTo>
                <a:lnTo>
                  <a:pt x="8382357" y="0"/>
                </a:lnTo>
                <a:lnTo>
                  <a:pt x="8382357" y="6328680"/>
                </a:lnTo>
                <a:lnTo>
                  <a:pt x="0" y="63286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TextBox 3"/>
          <p:cNvSpPr txBox="1"/>
          <p:nvPr/>
        </p:nvSpPr>
        <p:spPr>
          <a:xfrm>
            <a:off x="152400" y="1313460"/>
            <a:ext cx="7878992" cy="8292591"/>
          </a:xfrm>
          <a:prstGeom prst="rect">
            <a:avLst/>
          </a:prstGeom>
        </p:spPr>
        <p:txBody>
          <a:bodyPr lIns="0" tIns="0" rIns="0" bIns="0" rtlCol="0" anchor="t">
            <a:spAutoFit/>
          </a:bodyPr>
          <a:lstStyle/>
          <a:p>
            <a:pPr marL="1278741" lvl="1" indent="-639371">
              <a:lnSpc>
                <a:spcPts val="5922"/>
              </a:lnSpc>
              <a:buFont typeface="Arial"/>
              <a:buChar char="•"/>
            </a:pPr>
            <a:r>
              <a:rPr lang="en-US" sz="4800" dirty="0">
                <a:solidFill>
                  <a:srgbClr val="000000"/>
                </a:solidFill>
                <a:latin typeface="Canva Sans" panose="020B0604020202020204" charset="0"/>
              </a:rPr>
              <a:t>Introduction</a:t>
            </a:r>
          </a:p>
          <a:p>
            <a:pPr marL="1278741" lvl="1" indent="-639371">
              <a:lnSpc>
                <a:spcPts val="5922"/>
              </a:lnSpc>
              <a:buFont typeface="Arial"/>
              <a:buChar char="•"/>
            </a:pPr>
            <a:r>
              <a:rPr lang="en-US" sz="4800" dirty="0">
                <a:solidFill>
                  <a:srgbClr val="000000"/>
                </a:solidFill>
                <a:latin typeface="Canva Sans" panose="020B0604020202020204" charset="0"/>
              </a:rPr>
              <a:t>Technologies</a:t>
            </a:r>
          </a:p>
          <a:p>
            <a:pPr marL="1278741" lvl="1" indent="-639371">
              <a:lnSpc>
                <a:spcPts val="5922"/>
              </a:lnSpc>
              <a:buFont typeface="Arial"/>
              <a:buChar char="•"/>
            </a:pPr>
            <a:r>
              <a:rPr lang="en-US" sz="4800" dirty="0">
                <a:solidFill>
                  <a:srgbClr val="000000"/>
                </a:solidFill>
                <a:latin typeface="Canva Sans" panose="020B0604020202020204" charset="0"/>
              </a:rPr>
              <a:t>Libraries</a:t>
            </a:r>
          </a:p>
          <a:p>
            <a:pPr marL="1278741" lvl="1" indent="-639371">
              <a:lnSpc>
                <a:spcPts val="5922"/>
              </a:lnSpc>
              <a:buFont typeface="Arial"/>
              <a:buChar char="•"/>
            </a:pPr>
            <a:r>
              <a:rPr lang="en-US" sz="4800" dirty="0">
                <a:solidFill>
                  <a:srgbClr val="000000"/>
                </a:solidFill>
                <a:latin typeface="Canva Sans" panose="020B0604020202020204" charset="0"/>
              </a:rPr>
              <a:t>Machine Learning</a:t>
            </a:r>
          </a:p>
          <a:p>
            <a:pPr marL="1278741" lvl="1" indent="-639371">
              <a:lnSpc>
                <a:spcPts val="5922"/>
              </a:lnSpc>
              <a:buFont typeface="Arial"/>
              <a:buChar char="•"/>
            </a:pPr>
            <a:r>
              <a:rPr lang="en-US" sz="4800" dirty="0">
                <a:solidFill>
                  <a:srgbClr val="000000"/>
                </a:solidFill>
                <a:latin typeface="Canva Sans" panose="020B0604020202020204" charset="0"/>
              </a:rPr>
              <a:t>Data set</a:t>
            </a:r>
          </a:p>
          <a:p>
            <a:pPr marL="1278741" lvl="1" indent="-639371">
              <a:lnSpc>
                <a:spcPts val="5922"/>
              </a:lnSpc>
              <a:buFont typeface="Arial"/>
              <a:buChar char="•"/>
            </a:pPr>
            <a:r>
              <a:rPr lang="en-US" sz="4800" dirty="0">
                <a:solidFill>
                  <a:srgbClr val="000000"/>
                </a:solidFill>
                <a:latin typeface="Canva Sans" panose="020B0604020202020204" charset="0"/>
              </a:rPr>
              <a:t>Problem definition</a:t>
            </a:r>
          </a:p>
          <a:p>
            <a:pPr marL="1278741" lvl="1" indent="-639371">
              <a:lnSpc>
                <a:spcPts val="5922"/>
              </a:lnSpc>
              <a:buFont typeface="Arial"/>
              <a:buChar char="•"/>
            </a:pPr>
            <a:r>
              <a:rPr lang="en-US" sz="4800" dirty="0">
                <a:solidFill>
                  <a:srgbClr val="000000"/>
                </a:solidFill>
                <a:latin typeface="Canva Sans" panose="020B0604020202020204" charset="0"/>
              </a:rPr>
              <a:t>Description of dataset</a:t>
            </a:r>
          </a:p>
          <a:p>
            <a:pPr marL="1278741" lvl="1" indent="-639371">
              <a:lnSpc>
                <a:spcPts val="5922"/>
              </a:lnSpc>
              <a:buFont typeface="Arial"/>
              <a:buChar char="•"/>
            </a:pPr>
            <a:r>
              <a:rPr lang="en-US" sz="4800" dirty="0">
                <a:solidFill>
                  <a:srgbClr val="000000"/>
                </a:solidFill>
                <a:latin typeface="Canva Sans" panose="020B0604020202020204" charset="0"/>
              </a:rPr>
              <a:t>Methodology</a:t>
            </a:r>
          </a:p>
          <a:p>
            <a:pPr marL="1278741" lvl="1" indent="-639371">
              <a:lnSpc>
                <a:spcPts val="5922"/>
              </a:lnSpc>
              <a:buFont typeface="Arial"/>
              <a:buChar char="•"/>
            </a:pPr>
            <a:r>
              <a:rPr lang="en-US" sz="4800" dirty="0">
                <a:solidFill>
                  <a:srgbClr val="000000"/>
                </a:solidFill>
                <a:latin typeface="Canva Sans" panose="020B0604020202020204" charset="0"/>
              </a:rPr>
              <a:t>Algorithms</a:t>
            </a:r>
          </a:p>
          <a:p>
            <a:pPr marL="1278741" lvl="1" indent="-639371">
              <a:lnSpc>
                <a:spcPts val="5922"/>
              </a:lnSpc>
              <a:buFont typeface="Arial"/>
              <a:buChar char="•"/>
            </a:pPr>
            <a:r>
              <a:rPr lang="en-US" sz="4800" dirty="0">
                <a:solidFill>
                  <a:srgbClr val="000000"/>
                </a:solidFill>
                <a:latin typeface="Canva Sans" panose="020B0604020202020204" charset="0"/>
              </a:rPr>
              <a:t>Conclusion</a:t>
            </a:r>
          </a:p>
          <a:p>
            <a:pPr marL="1278741" lvl="1" indent="-639371">
              <a:lnSpc>
                <a:spcPts val="5922"/>
              </a:lnSpc>
              <a:buFont typeface="Arial"/>
              <a:buChar char="•"/>
            </a:pPr>
            <a:r>
              <a:rPr lang="en-US" sz="4800" dirty="0">
                <a:solidFill>
                  <a:srgbClr val="000000"/>
                </a:solidFill>
                <a:latin typeface="Canva Sans" panose="020B0604020202020204" charset="0"/>
              </a:rPr>
              <a:t>References</a:t>
            </a:r>
          </a:p>
        </p:txBody>
      </p:sp>
      <p:sp>
        <p:nvSpPr>
          <p:cNvPr id="4" name="TextBox 4"/>
          <p:cNvSpPr txBox="1"/>
          <p:nvPr/>
        </p:nvSpPr>
        <p:spPr>
          <a:xfrm>
            <a:off x="4953000" y="-189837"/>
            <a:ext cx="5399127" cy="1425390"/>
          </a:xfrm>
          <a:prstGeom prst="rect">
            <a:avLst/>
          </a:prstGeom>
        </p:spPr>
        <p:txBody>
          <a:bodyPr lIns="0" tIns="0" rIns="0" bIns="0" rtlCol="0" anchor="t">
            <a:spAutoFit/>
          </a:bodyPr>
          <a:lstStyle/>
          <a:p>
            <a:pPr algn="ctr">
              <a:lnSpc>
                <a:spcPts val="12880"/>
              </a:lnSpc>
            </a:pPr>
            <a:r>
              <a:rPr lang="en-US" sz="7200" b="1" dirty="0">
                <a:solidFill>
                  <a:srgbClr val="000000"/>
                </a:solidFill>
                <a:latin typeface="The Seasons Bold" panose="020B0604020202020204" charset="0"/>
              </a:rPr>
              <a:t>CONTENTS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3054101"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381000" y="1790700"/>
            <a:ext cx="17678400" cy="8032905"/>
          </a:xfrm>
          <a:prstGeom prst="rect">
            <a:avLst/>
          </a:prstGeom>
        </p:spPr>
        <p:txBody>
          <a:bodyPr wrap="square" lIns="0" tIns="0" rIns="0" bIns="0" rtlCol="0" anchor="t">
            <a:spAutoFit/>
          </a:bodyPr>
          <a:lstStyle/>
          <a:p>
            <a:pPr marL="571500" indent="-571500" algn="just">
              <a:lnSpc>
                <a:spcPts val="4171"/>
              </a:lnSpc>
              <a:buFont typeface="Arial" panose="020B0604020202020204" pitchFamily="34" charset="0"/>
              <a:buChar char="•"/>
            </a:pPr>
            <a:r>
              <a:rPr lang="en-US" sz="3000" dirty="0">
                <a:solidFill>
                  <a:srgbClr val="000000"/>
                </a:solidFill>
                <a:ea typeface="Public Sans"/>
              </a:rPr>
              <a:t>﻿</a:t>
            </a:r>
            <a:r>
              <a:rPr lang="en-US" sz="3000" dirty="0">
                <a:solidFill>
                  <a:srgbClr val="000000"/>
                </a:solidFill>
                <a:latin typeface="Public Sans"/>
              </a:rPr>
              <a:t>In today's globalized world, email is a primary source of communication. This communication can vary from personal, business, corporate to government. </a:t>
            </a:r>
          </a:p>
          <a:p>
            <a:pPr algn="just">
              <a:lnSpc>
                <a:spcPts val="4171"/>
              </a:lnSpc>
            </a:pPr>
            <a:endParaRPr lang="en-US" sz="3000" dirty="0">
              <a:solidFill>
                <a:srgbClr val="000000"/>
              </a:solidFill>
              <a:latin typeface="Public Sans"/>
            </a:endParaRPr>
          </a:p>
          <a:p>
            <a:pPr marL="571500" indent="-571500" algn="just">
              <a:lnSpc>
                <a:spcPts val="4171"/>
              </a:lnSpc>
              <a:buFont typeface="Arial" panose="020B0604020202020204" pitchFamily="34" charset="0"/>
              <a:buChar char="•"/>
            </a:pPr>
            <a:r>
              <a:rPr lang="en-US" sz="3000" dirty="0">
                <a:solidFill>
                  <a:srgbClr val="000000"/>
                </a:solidFill>
                <a:latin typeface="Public Sans"/>
              </a:rPr>
              <a:t>With the rapid increase in email usage, there has also been increase in the SPAM emails.</a:t>
            </a:r>
          </a:p>
          <a:p>
            <a:pPr algn="just">
              <a:lnSpc>
                <a:spcPts val="4171"/>
              </a:lnSpc>
            </a:pPr>
            <a:endParaRPr lang="en-US" sz="3000" dirty="0">
              <a:solidFill>
                <a:srgbClr val="000000"/>
              </a:solidFill>
              <a:latin typeface="Public Sans"/>
            </a:endParaRPr>
          </a:p>
          <a:p>
            <a:pPr marL="571500" indent="-571500" algn="just">
              <a:lnSpc>
                <a:spcPts val="4171"/>
              </a:lnSpc>
              <a:buFont typeface="Arial" panose="020B0604020202020204" pitchFamily="34" charset="0"/>
              <a:buChar char="•"/>
            </a:pPr>
            <a:r>
              <a:rPr lang="en-US" sz="3000" dirty="0">
                <a:solidFill>
                  <a:srgbClr val="000000"/>
                </a:solidFill>
                <a:latin typeface="Public Sans"/>
              </a:rPr>
              <a:t> SPAM emails, also known as junk email involves nearly identical messages sent to numerous recipients by email. </a:t>
            </a:r>
          </a:p>
          <a:p>
            <a:pPr marL="571500" indent="-571500" algn="just">
              <a:lnSpc>
                <a:spcPts val="4171"/>
              </a:lnSpc>
              <a:buFont typeface="Arial" panose="020B0604020202020204" pitchFamily="34" charset="0"/>
              <a:buChar char="•"/>
            </a:pPr>
            <a:endParaRPr lang="en-US" sz="3000" dirty="0">
              <a:solidFill>
                <a:srgbClr val="000000"/>
              </a:solidFill>
              <a:latin typeface="Public Sans"/>
            </a:endParaRPr>
          </a:p>
          <a:p>
            <a:pPr marL="571500" indent="-571500" algn="just">
              <a:lnSpc>
                <a:spcPts val="4171"/>
              </a:lnSpc>
              <a:buFont typeface="Arial" panose="020B0604020202020204" pitchFamily="34" charset="0"/>
              <a:buChar char="•"/>
            </a:pPr>
            <a:r>
              <a:rPr lang="en-US" sz="3000" dirty="0">
                <a:solidFill>
                  <a:srgbClr val="000000"/>
                </a:solidFill>
                <a:latin typeface="Public Sans"/>
              </a:rPr>
              <a:t>Apart from being annoying, spam emails can also pose a security threat to computer system.</a:t>
            </a:r>
          </a:p>
          <a:p>
            <a:pPr algn="just">
              <a:lnSpc>
                <a:spcPts val="4171"/>
              </a:lnSpc>
            </a:pPr>
            <a:r>
              <a:rPr lang="en-US" sz="3000" dirty="0">
                <a:solidFill>
                  <a:srgbClr val="000000"/>
                </a:solidFill>
                <a:latin typeface="Public Sans"/>
              </a:rPr>
              <a:t>       It is estimated that spam cost businesses on the order of $100 billion in 2007. </a:t>
            </a:r>
          </a:p>
          <a:p>
            <a:pPr marL="571500" indent="-571500" algn="just">
              <a:lnSpc>
                <a:spcPts val="4171"/>
              </a:lnSpc>
              <a:buFont typeface="Arial" panose="020B0604020202020204" pitchFamily="34" charset="0"/>
              <a:buChar char="•"/>
            </a:pPr>
            <a:endParaRPr lang="en-US" sz="3000" dirty="0">
              <a:solidFill>
                <a:srgbClr val="000000"/>
              </a:solidFill>
              <a:latin typeface="Public Sans"/>
            </a:endParaRPr>
          </a:p>
          <a:p>
            <a:pPr marL="571500" indent="-571500" algn="just">
              <a:lnSpc>
                <a:spcPts val="4171"/>
              </a:lnSpc>
              <a:buFont typeface="Arial" panose="020B0604020202020204" pitchFamily="34" charset="0"/>
              <a:buChar char="•"/>
            </a:pPr>
            <a:r>
              <a:rPr lang="en-US" sz="3000" dirty="0">
                <a:solidFill>
                  <a:srgbClr val="000000"/>
                </a:solidFill>
                <a:latin typeface="Public Sans"/>
              </a:rPr>
              <a:t>In this project, we use text mining to perform automatic spam filtering to use emails effectively.</a:t>
            </a:r>
          </a:p>
          <a:p>
            <a:pPr algn="just">
              <a:lnSpc>
                <a:spcPts val="4171"/>
              </a:lnSpc>
            </a:pPr>
            <a:endParaRPr lang="en-US" sz="3000" dirty="0">
              <a:solidFill>
                <a:srgbClr val="000000"/>
              </a:solidFill>
              <a:latin typeface="Public Sans"/>
            </a:endParaRPr>
          </a:p>
          <a:p>
            <a:pPr marL="571500" indent="-571500" algn="just">
              <a:lnSpc>
                <a:spcPts val="4171"/>
              </a:lnSpc>
              <a:buFont typeface="Arial" panose="020B0604020202020204" pitchFamily="34" charset="0"/>
              <a:buChar char="•"/>
            </a:pPr>
            <a:r>
              <a:rPr lang="en-US" sz="3000" dirty="0">
                <a:solidFill>
                  <a:srgbClr val="000000"/>
                </a:solidFill>
                <a:latin typeface="Public Sans"/>
              </a:rPr>
              <a:t>We have tried to identify patterns using Data-mining classification algorithms to enable us to  classify the emails as SPAM or HAM.</a:t>
            </a:r>
          </a:p>
        </p:txBody>
      </p:sp>
      <p:sp>
        <p:nvSpPr>
          <p:cNvPr id="4" name="TextBox 4"/>
          <p:cNvSpPr txBox="1"/>
          <p:nvPr/>
        </p:nvSpPr>
        <p:spPr>
          <a:xfrm>
            <a:off x="2762226" y="0"/>
            <a:ext cx="11666108" cy="1476686"/>
          </a:xfrm>
          <a:prstGeom prst="rect">
            <a:avLst/>
          </a:prstGeom>
        </p:spPr>
        <p:txBody>
          <a:bodyPr wrap="square" lIns="0" tIns="0" rIns="0" bIns="0" rtlCol="0" anchor="t">
            <a:spAutoFit/>
          </a:bodyPr>
          <a:lstStyle/>
          <a:p>
            <a:pPr algn="ctr">
              <a:lnSpc>
                <a:spcPts val="12880"/>
              </a:lnSpc>
            </a:pPr>
            <a:r>
              <a:rPr lang="en-US" sz="9200" dirty="0">
                <a:solidFill>
                  <a:srgbClr val="000000"/>
                </a:solidFill>
                <a:latin typeface="The Seasons Bold"/>
              </a:rPr>
              <a:t>INTRODUCTION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1066800" y="322687"/>
            <a:ext cx="11430000" cy="9641626"/>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3">
              <a:alphaModFix amt="34000"/>
              <a:extLst>
                <a:ext uri="{96DAC541-7B7A-43D3-8B79-37D633B846F1}">
                  <asvg:svgBlip xmlns:asvg="http://schemas.microsoft.com/office/drawing/2016/SVG/main" r:embed="rId4"/>
                </a:ext>
              </a:extLst>
            </a:blip>
            <a:stretch>
              <a:fillRect/>
            </a:stretch>
          </a:blipFill>
        </p:spPr>
        <p:txBody>
          <a:bodyPr/>
          <a:lstStyle/>
          <a:p>
            <a:endParaRPr lang="en-IN" dirty="0"/>
          </a:p>
        </p:txBody>
      </p:sp>
      <p:sp>
        <p:nvSpPr>
          <p:cNvPr id="3" name="TextBox 3"/>
          <p:cNvSpPr txBox="1"/>
          <p:nvPr/>
        </p:nvSpPr>
        <p:spPr>
          <a:xfrm>
            <a:off x="1380371" y="4845771"/>
            <a:ext cx="15802109" cy="1604863"/>
          </a:xfrm>
          <a:prstGeom prst="rect">
            <a:avLst/>
          </a:prstGeom>
        </p:spPr>
        <p:txBody>
          <a:bodyPr lIns="0" tIns="0" rIns="0" bIns="0" rtlCol="0" anchor="t">
            <a:spAutoFit/>
          </a:bodyPr>
          <a:lstStyle/>
          <a:p>
            <a:pPr algn="just">
              <a:lnSpc>
                <a:spcPts val="4293"/>
              </a:lnSpc>
              <a:spcBef>
                <a:spcPct val="0"/>
              </a:spcBef>
            </a:pPr>
            <a:r>
              <a:rPr lang="en-US" sz="3200" dirty="0">
                <a:solidFill>
                  <a:srgbClr val="000000"/>
                </a:solidFill>
                <a:latin typeface="Public Sans Bold Italics"/>
              </a:rPr>
              <a:t>Python: </a:t>
            </a:r>
            <a:r>
              <a:rPr lang="en-US" sz="3000" dirty="0">
                <a:solidFill>
                  <a:srgbClr val="000000"/>
                </a:solidFill>
                <a:latin typeface="Public Sans"/>
              </a:rPr>
              <a:t>It has a rich ecosystem of libraries and frameworks, combined with its ease of use and readability, make it a popular choice for building end-to-end machine learning solutions, including email spam detection systems.</a:t>
            </a:r>
          </a:p>
        </p:txBody>
      </p:sp>
      <p:sp>
        <p:nvSpPr>
          <p:cNvPr id="4" name="TextBox 4"/>
          <p:cNvSpPr txBox="1"/>
          <p:nvPr/>
        </p:nvSpPr>
        <p:spPr>
          <a:xfrm>
            <a:off x="1380371" y="1762619"/>
            <a:ext cx="8125532" cy="3154710"/>
          </a:xfrm>
          <a:prstGeom prst="rect">
            <a:avLst/>
          </a:prstGeom>
        </p:spPr>
        <p:txBody>
          <a:bodyPr lIns="0" tIns="0" rIns="0" bIns="0" rtlCol="0" anchor="t">
            <a:spAutoFit/>
          </a:bodyPr>
          <a:lstStyle/>
          <a:p>
            <a:pPr>
              <a:lnSpc>
                <a:spcPts val="4080"/>
              </a:lnSpc>
            </a:pPr>
            <a:r>
              <a:rPr lang="en-US" sz="3200" dirty="0">
                <a:solidFill>
                  <a:srgbClr val="000000"/>
                </a:solidFill>
                <a:latin typeface="Public Sans Bold Italics"/>
              </a:rPr>
              <a:t>Technologies used </a:t>
            </a:r>
            <a:r>
              <a:rPr lang="en-US" sz="4080" dirty="0">
                <a:solidFill>
                  <a:srgbClr val="000000"/>
                </a:solidFill>
                <a:latin typeface="Public Sans Bold Italics"/>
              </a:rPr>
              <a:t>:</a:t>
            </a:r>
          </a:p>
          <a:p>
            <a:pPr>
              <a:lnSpc>
                <a:spcPts val="4080"/>
              </a:lnSpc>
            </a:pPr>
            <a:r>
              <a:rPr lang="en-US" sz="3000" dirty="0">
                <a:solidFill>
                  <a:srgbClr val="000000"/>
                </a:solidFill>
                <a:latin typeface="Public Sans Bold Italics"/>
              </a:rPr>
              <a:t>  </a:t>
            </a:r>
            <a:r>
              <a:rPr lang="en-US" sz="3000" dirty="0">
                <a:solidFill>
                  <a:srgbClr val="000000"/>
                </a:solidFill>
                <a:latin typeface="Public Sans"/>
              </a:rPr>
              <a:t>1. Python</a:t>
            </a:r>
          </a:p>
          <a:p>
            <a:pPr>
              <a:lnSpc>
                <a:spcPts val="4080"/>
              </a:lnSpc>
            </a:pPr>
            <a:r>
              <a:rPr lang="en-US" sz="3000" dirty="0">
                <a:solidFill>
                  <a:srgbClr val="000000"/>
                </a:solidFill>
                <a:latin typeface="Public Sans"/>
              </a:rPr>
              <a:t>  2. HTML</a:t>
            </a:r>
          </a:p>
          <a:p>
            <a:pPr>
              <a:lnSpc>
                <a:spcPts val="4080"/>
              </a:lnSpc>
            </a:pPr>
            <a:r>
              <a:rPr lang="en-US" sz="3000" dirty="0">
                <a:solidFill>
                  <a:srgbClr val="000000"/>
                </a:solidFill>
                <a:latin typeface="Public Sans"/>
              </a:rPr>
              <a:t>  3. CSS</a:t>
            </a:r>
          </a:p>
          <a:p>
            <a:pPr>
              <a:lnSpc>
                <a:spcPts val="4080"/>
              </a:lnSpc>
            </a:pPr>
            <a:r>
              <a:rPr lang="en-US" sz="3000" dirty="0">
                <a:solidFill>
                  <a:srgbClr val="000000"/>
                </a:solidFill>
                <a:latin typeface="Public Sans"/>
              </a:rPr>
              <a:t>  4. JavaScript</a:t>
            </a:r>
          </a:p>
          <a:p>
            <a:pPr algn="ctr">
              <a:lnSpc>
                <a:spcPts val="4080"/>
              </a:lnSpc>
              <a:spcBef>
                <a:spcPct val="0"/>
              </a:spcBef>
            </a:pPr>
            <a:endParaRPr lang="en-US" sz="4080" dirty="0">
              <a:solidFill>
                <a:srgbClr val="000000"/>
              </a:solidFill>
              <a:latin typeface="Public Sans"/>
            </a:endParaRPr>
          </a:p>
        </p:txBody>
      </p:sp>
      <p:sp>
        <p:nvSpPr>
          <p:cNvPr id="5" name="TextBox 5"/>
          <p:cNvSpPr txBox="1"/>
          <p:nvPr/>
        </p:nvSpPr>
        <p:spPr>
          <a:xfrm>
            <a:off x="152400" y="6972628"/>
            <a:ext cx="5767279" cy="2055706"/>
          </a:xfrm>
          <a:prstGeom prst="rect">
            <a:avLst/>
          </a:prstGeom>
        </p:spPr>
        <p:txBody>
          <a:bodyPr lIns="0" tIns="0" rIns="0" bIns="0" rtlCol="0" anchor="t">
            <a:spAutoFit/>
          </a:bodyPr>
          <a:lstStyle/>
          <a:p>
            <a:pPr algn="ctr">
              <a:lnSpc>
                <a:spcPts val="4023"/>
              </a:lnSpc>
            </a:pPr>
            <a:r>
              <a:rPr lang="en-US" sz="3200" dirty="0">
                <a:solidFill>
                  <a:srgbClr val="000000"/>
                </a:solidFill>
                <a:latin typeface="Public Sans Bold Italics"/>
              </a:rPr>
              <a:t>Libraries</a:t>
            </a:r>
            <a:r>
              <a:rPr lang="en-US" sz="3000" dirty="0">
                <a:solidFill>
                  <a:srgbClr val="000000"/>
                </a:solidFill>
                <a:latin typeface="Public Sans Bold Italics"/>
              </a:rPr>
              <a:t>:</a:t>
            </a:r>
            <a:r>
              <a:rPr lang="en-US" sz="4023" dirty="0">
                <a:solidFill>
                  <a:srgbClr val="000000"/>
                </a:solidFill>
                <a:latin typeface="Public Sans Bold Italics"/>
              </a:rPr>
              <a:t> </a:t>
            </a:r>
            <a:r>
              <a:rPr lang="en-US" sz="3000" dirty="0">
                <a:solidFill>
                  <a:srgbClr val="000000"/>
                </a:solidFill>
                <a:latin typeface="Public Sans"/>
              </a:rPr>
              <a:t>1. Numpy</a:t>
            </a:r>
          </a:p>
          <a:p>
            <a:pPr algn="ctr">
              <a:lnSpc>
                <a:spcPts val="4023"/>
              </a:lnSpc>
            </a:pPr>
            <a:r>
              <a:rPr lang="en-US" sz="3000" dirty="0">
                <a:solidFill>
                  <a:srgbClr val="000000"/>
                </a:solidFill>
                <a:latin typeface="Public Sans"/>
              </a:rPr>
              <a:t>                      2. Pandas</a:t>
            </a:r>
          </a:p>
          <a:p>
            <a:pPr algn="ctr">
              <a:lnSpc>
                <a:spcPts val="4023"/>
              </a:lnSpc>
            </a:pPr>
            <a:r>
              <a:rPr lang="en-US" sz="3000" dirty="0">
                <a:solidFill>
                  <a:srgbClr val="000000"/>
                </a:solidFill>
                <a:latin typeface="Public Sans"/>
              </a:rPr>
              <a:t>                       3. Sklearn</a:t>
            </a:r>
          </a:p>
          <a:p>
            <a:pPr algn="ctr">
              <a:lnSpc>
                <a:spcPts val="4023"/>
              </a:lnSpc>
              <a:spcBef>
                <a:spcPct val="0"/>
              </a:spcBef>
            </a:pPr>
            <a:r>
              <a:rPr lang="en-US" sz="3000" dirty="0">
                <a:solidFill>
                  <a:srgbClr val="000000"/>
                </a:solidFill>
                <a:latin typeface="Public Sans"/>
              </a:rPr>
              <a:t>                  4. NLTK</a:t>
            </a:r>
          </a:p>
        </p:txBody>
      </p:sp>
      <p:sp>
        <p:nvSpPr>
          <p:cNvPr id="6" name="TextBox 6"/>
          <p:cNvSpPr txBox="1"/>
          <p:nvPr/>
        </p:nvSpPr>
        <p:spPr>
          <a:xfrm>
            <a:off x="914400" y="7613"/>
            <a:ext cx="12115800" cy="1476686"/>
          </a:xfrm>
          <a:prstGeom prst="rect">
            <a:avLst/>
          </a:prstGeom>
        </p:spPr>
        <p:txBody>
          <a:bodyPr wrap="square" lIns="0" tIns="0" rIns="0" bIns="0" rtlCol="0" anchor="t">
            <a:spAutoFit/>
          </a:bodyPr>
          <a:lstStyle/>
          <a:p>
            <a:pPr algn="ctr">
              <a:lnSpc>
                <a:spcPts val="12880"/>
              </a:lnSpc>
            </a:pPr>
            <a:r>
              <a:rPr lang="en-US" sz="7200" dirty="0">
                <a:solidFill>
                  <a:srgbClr val="000000"/>
                </a:solidFill>
                <a:latin typeface="The Seasons Bold"/>
              </a:rPr>
              <a:t>              TECHNOLOGIES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3266646"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76986" y="1943100"/>
            <a:ext cx="18288000" cy="6835204"/>
          </a:xfrm>
          <a:prstGeom prst="rect">
            <a:avLst/>
          </a:prstGeom>
        </p:spPr>
        <p:txBody>
          <a:bodyPr lIns="0" tIns="0" rIns="0" bIns="0" rtlCol="0" anchor="t">
            <a:spAutoFit/>
          </a:bodyPr>
          <a:lstStyle/>
          <a:p>
            <a:pPr marL="437815" lvl="1">
              <a:lnSpc>
                <a:spcPts val="4055"/>
              </a:lnSpc>
            </a:pPr>
            <a:r>
              <a:rPr lang="en-US" sz="3600" dirty="0">
                <a:solidFill>
                  <a:srgbClr val="000000"/>
                </a:solidFill>
                <a:latin typeface="Public Sans Bold"/>
              </a:rPr>
              <a:t>1. NumPy: </a:t>
            </a:r>
          </a:p>
          <a:p>
            <a:pPr marL="437815" lvl="1">
              <a:lnSpc>
                <a:spcPts val="4055"/>
              </a:lnSpc>
            </a:pPr>
            <a:endParaRPr lang="en-US" sz="4055" dirty="0">
              <a:solidFill>
                <a:srgbClr val="000000"/>
              </a:solidFill>
              <a:latin typeface="Public Sans Bold"/>
            </a:endParaRPr>
          </a:p>
          <a:p>
            <a:pPr marL="1009315" lvl="1" indent="-571500">
              <a:lnSpc>
                <a:spcPts val="4055"/>
              </a:lnSpc>
              <a:buFont typeface="Arial" panose="020B0604020202020204" pitchFamily="34" charset="0"/>
              <a:buChar char="•"/>
            </a:pPr>
            <a:r>
              <a:rPr lang="en-US" sz="3200" dirty="0">
                <a:solidFill>
                  <a:srgbClr val="000000"/>
                </a:solidFill>
                <a:latin typeface="Public Sans"/>
              </a:rPr>
              <a:t>It is a library for the Python programming language, adding support for large, multi-dimensional arrays and matrices, along with a large collection of high-level mathematical functions to operate on these arrays. </a:t>
            </a:r>
          </a:p>
          <a:p>
            <a:pPr marL="1009315" lvl="1" indent="-571500">
              <a:lnSpc>
                <a:spcPts val="4055"/>
              </a:lnSpc>
              <a:buFont typeface="Arial" panose="020B0604020202020204" pitchFamily="34" charset="0"/>
              <a:buChar char="•"/>
            </a:pPr>
            <a:r>
              <a:rPr lang="en-US" sz="3200" dirty="0">
                <a:solidFill>
                  <a:srgbClr val="000000"/>
                </a:solidFill>
                <a:latin typeface="Public Sans"/>
              </a:rPr>
              <a:t>Moreover, NumPy forms the foundation of the Machine Learning stack.</a:t>
            </a:r>
          </a:p>
          <a:p>
            <a:pPr>
              <a:lnSpc>
                <a:spcPts val="4055"/>
              </a:lnSpc>
            </a:pPr>
            <a:endParaRPr lang="en-US" sz="4055" dirty="0">
              <a:solidFill>
                <a:srgbClr val="000000"/>
              </a:solidFill>
              <a:latin typeface="Public Sans"/>
            </a:endParaRPr>
          </a:p>
          <a:p>
            <a:pPr marL="437815" lvl="1">
              <a:lnSpc>
                <a:spcPts val="4055"/>
              </a:lnSpc>
            </a:pPr>
            <a:r>
              <a:rPr lang="en-US" sz="3600" dirty="0">
                <a:solidFill>
                  <a:srgbClr val="000000"/>
                </a:solidFill>
                <a:latin typeface="Public Sans Bold"/>
              </a:rPr>
              <a:t>2. Pandas:</a:t>
            </a:r>
          </a:p>
          <a:p>
            <a:pPr marL="437815" lvl="1">
              <a:lnSpc>
                <a:spcPts val="4055"/>
              </a:lnSpc>
            </a:pPr>
            <a:endParaRPr lang="en-US" sz="4055" dirty="0">
              <a:solidFill>
                <a:srgbClr val="000000"/>
              </a:solidFill>
              <a:latin typeface="Public Sans Bold"/>
            </a:endParaRPr>
          </a:p>
          <a:p>
            <a:pPr marL="895015" lvl="1" indent="-457200">
              <a:lnSpc>
                <a:spcPts val="4055"/>
              </a:lnSpc>
              <a:buFont typeface="Arial" panose="020B0604020202020204" pitchFamily="34" charset="0"/>
              <a:buChar char="•"/>
            </a:pPr>
            <a:r>
              <a:rPr lang="en-US" sz="3200" dirty="0">
                <a:solidFill>
                  <a:srgbClr val="000000"/>
                </a:solidFill>
                <a:latin typeface="Public Sans"/>
              </a:rPr>
              <a:t>Pandas is one of the tools in Machine Learning which is used for data cleaning and analysis.</a:t>
            </a:r>
          </a:p>
          <a:p>
            <a:pPr marL="895015" lvl="1" indent="-457200">
              <a:lnSpc>
                <a:spcPts val="4055"/>
              </a:lnSpc>
              <a:buFont typeface="Arial" panose="020B0604020202020204" pitchFamily="34" charset="0"/>
              <a:buChar char="•"/>
            </a:pPr>
            <a:r>
              <a:rPr lang="en-US" sz="3200" dirty="0">
                <a:solidFill>
                  <a:srgbClr val="000000"/>
                </a:solidFill>
                <a:latin typeface="Public Sans"/>
              </a:rPr>
              <a:t>It has features which are used for exploring, cleaning, transforming and visualizing from data.</a:t>
            </a:r>
          </a:p>
          <a:p>
            <a:pPr marL="895015" lvl="1" indent="-457200">
              <a:lnSpc>
                <a:spcPts val="4055"/>
              </a:lnSpc>
              <a:buFont typeface="Arial" panose="020B0604020202020204" pitchFamily="34" charset="0"/>
              <a:buChar char="•"/>
            </a:pPr>
            <a:endParaRPr lang="en-US" sz="4055" dirty="0">
              <a:solidFill>
                <a:srgbClr val="000000"/>
              </a:solidFill>
              <a:latin typeface="Public Sans"/>
            </a:endParaRPr>
          </a:p>
        </p:txBody>
      </p:sp>
      <p:sp>
        <p:nvSpPr>
          <p:cNvPr id="4" name="TextBox 4"/>
          <p:cNvSpPr txBox="1"/>
          <p:nvPr/>
        </p:nvSpPr>
        <p:spPr>
          <a:xfrm>
            <a:off x="-347345" y="-342900"/>
            <a:ext cx="5570815" cy="1394613"/>
          </a:xfrm>
          <a:prstGeom prst="rect">
            <a:avLst/>
          </a:prstGeom>
        </p:spPr>
        <p:txBody>
          <a:bodyPr lIns="0" tIns="0" rIns="0" bIns="0" rtlCol="0" anchor="t">
            <a:spAutoFit/>
          </a:bodyPr>
          <a:lstStyle/>
          <a:p>
            <a:pPr algn="ctr">
              <a:lnSpc>
                <a:spcPts val="12880"/>
              </a:lnSpc>
            </a:pPr>
            <a:r>
              <a:rPr lang="en-US" sz="6000" dirty="0">
                <a:solidFill>
                  <a:srgbClr val="000000"/>
                </a:solidFill>
                <a:latin typeface="The Seasons Bold"/>
              </a:rPr>
              <a:t>LIBRARIES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373973"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28600" y="266112"/>
            <a:ext cx="6683216" cy="1425390"/>
          </a:xfrm>
          <a:prstGeom prst="rect">
            <a:avLst/>
          </a:prstGeom>
        </p:spPr>
        <p:txBody>
          <a:bodyPr lIns="0" tIns="0" rIns="0" bIns="0" rtlCol="0" anchor="t">
            <a:spAutoFit/>
          </a:bodyPr>
          <a:lstStyle/>
          <a:p>
            <a:pPr algn="ctr">
              <a:lnSpc>
                <a:spcPts val="12880"/>
              </a:lnSpc>
            </a:pPr>
            <a:r>
              <a:rPr lang="en-US" sz="7200" dirty="0">
                <a:solidFill>
                  <a:srgbClr val="000000"/>
                </a:solidFill>
                <a:latin typeface="The Seasons Bold"/>
              </a:rPr>
              <a:t>Continued....</a:t>
            </a:r>
          </a:p>
        </p:txBody>
      </p:sp>
      <p:sp>
        <p:nvSpPr>
          <p:cNvPr id="4" name="TextBox 4"/>
          <p:cNvSpPr txBox="1"/>
          <p:nvPr/>
        </p:nvSpPr>
        <p:spPr>
          <a:xfrm>
            <a:off x="457200" y="1943100"/>
            <a:ext cx="16230600" cy="7323864"/>
          </a:xfrm>
          <a:prstGeom prst="rect">
            <a:avLst/>
          </a:prstGeom>
        </p:spPr>
        <p:txBody>
          <a:bodyPr lIns="0" tIns="0" rIns="0" bIns="0" rtlCol="0" anchor="t">
            <a:spAutoFit/>
          </a:bodyPr>
          <a:lstStyle/>
          <a:p>
            <a:pPr algn="ctr">
              <a:lnSpc>
                <a:spcPts val="4080"/>
              </a:lnSpc>
            </a:pPr>
            <a:endParaRPr dirty="0"/>
          </a:p>
          <a:p>
            <a:pPr marL="437815" lvl="1">
              <a:lnSpc>
                <a:spcPts val="4055"/>
              </a:lnSpc>
            </a:pPr>
            <a:r>
              <a:rPr lang="en-US" sz="4000" dirty="0">
                <a:solidFill>
                  <a:srgbClr val="000000"/>
                </a:solidFill>
                <a:latin typeface="Public Sans Bold"/>
              </a:rPr>
              <a:t>3. NLTK:</a:t>
            </a:r>
          </a:p>
          <a:p>
            <a:pPr marL="437815" lvl="1">
              <a:lnSpc>
                <a:spcPts val="4055"/>
              </a:lnSpc>
            </a:pPr>
            <a:endParaRPr lang="en-US" sz="4000" dirty="0">
              <a:solidFill>
                <a:srgbClr val="000000"/>
              </a:solidFill>
              <a:latin typeface="Public Sans Bold"/>
            </a:endParaRPr>
          </a:p>
          <a:p>
            <a:pPr marL="895015" lvl="1" indent="-457200">
              <a:lnSpc>
                <a:spcPts val="4055"/>
              </a:lnSpc>
              <a:buFont typeface="Arial" panose="020B0604020202020204" pitchFamily="34" charset="0"/>
              <a:buChar char="•"/>
            </a:pPr>
            <a:r>
              <a:rPr lang="en-US" sz="3600" dirty="0">
                <a:solidFill>
                  <a:srgbClr val="000000"/>
                </a:solidFill>
                <a:latin typeface="Public Sans"/>
              </a:rPr>
              <a:t>NLTK is intended to support research and teaching in NLP including empirical linguistics, cognitive science, artificial intelligence, information retrieval, and machine learning.</a:t>
            </a:r>
          </a:p>
          <a:p>
            <a:pPr marL="437815" lvl="1">
              <a:lnSpc>
                <a:spcPts val="4055"/>
              </a:lnSpc>
            </a:pPr>
            <a:endParaRPr lang="en-US" sz="3600" dirty="0">
              <a:solidFill>
                <a:srgbClr val="000000"/>
              </a:solidFill>
              <a:latin typeface="Public Sans"/>
            </a:endParaRPr>
          </a:p>
          <a:p>
            <a:pPr marL="440509" lvl="1">
              <a:lnSpc>
                <a:spcPts val="4080"/>
              </a:lnSpc>
            </a:pPr>
            <a:r>
              <a:rPr lang="en-US" sz="3600" dirty="0">
                <a:solidFill>
                  <a:srgbClr val="000000"/>
                </a:solidFill>
                <a:latin typeface="Public Sans Bold"/>
              </a:rPr>
              <a:t>4. Matplotlib</a:t>
            </a:r>
            <a:r>
              <a:rPr lang="en-US" sz="4080" dirty="0">
                <a:solidFill>
                  <a:srgbClr val="000000"/>
                </a:solidFill>
                <a:latin typeface="Public Sans Bold"/>
              </a:rPr>
              <a:t>:</a:t>
            </a:r>
          </a:p>
          <a:p>
            <a:pPr marL="440509" lvl="1">
              <a:lnSpc>
                <a:spcPts val="4080"/>
              </a:lnSpc>
            </a:pPr>
            <a:endParaRPr lang="en-US" sz="4080" dirty="0">
              <a:solidFill>
                <a:srgbClr val="000000"/>
              </a:solidFill>
              <a:latin typeface="Public Sans Bold"/>
            </a:endParaRPr>
          </a:p>
          <a:p>
            <a:pPr marL="897709" lvl="1" indent="-457200">
              <a:lnSpc>
                <a:spcPts val="4080"/>
              </a:lnSpc>
              <a:buFont typeface="Arial" panose="020B0604020202020204" pitchFamily="34" charset="0"/>
              <a:buChar char="•"/>
            </a:pPr>
            <a:r>
              <a:rPr lang="en-US" sz="3200" dirty="0">
                <a:solidFill>
                  <a:srgbClr val="000000"/>
                </a:solidFill>
                <a:latin typeface="Public Sans"/>
              </a:rPr>
              <a:t>Matplotlib is a low-level library of Python which is used for data visualization. It is easy to use and emulates MATLAB like graphs and visualization. </a:t>
            </a:r>
          </a:p>
          <a:p>
            <a:pPr marL="440509" lvl="1">
              <a:lnSpc>
                <a:spcPts val="4080"/>
              </a:lnSpc>
            </a:pPr>
            <a:endParaRPr lang="en-US" sz="3200" dirty="0">
              <a:solidFill>
                <a:srgbClr val="000000"/>
              </a:solidFill>
              <a:latin typeface="Public Sans"/>
            </a:endParaRPr>
          </a:p>
          <a:p>
            <a:pPr marL="897709" lvl="1" indent="-457200">
              <a:lnSpc>
                <a:spcPts val="4080"/>
              </a:lnSpc>
              <a:buFont typeface="Arial" panose="020B0604020202020204" pitchFamily="34" charset="0"/>
              <a:buChar char="•"/>
            </a:pPr>
            <a:r>
              <a:rPr lang="en-US" sz="3200" dirty="0">
                <a:solidFill>
                  <a:srgbClr val="000000"/>
                </a:solidFill>
                <a:latin typeface="Public Sans"/>
              </a:rPr>
              <a:t>This library is built on the top of NumPy arrays and consist of several plots like line chart, bar chart, histogram, etc.</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878761" y="-171414"/>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3">
              <a:alphaModFix amt="34000"/>
              <a:extLst>
                <a:ext uri="{96DAC541-7B7A-43D3-8B79-37D633B846F1}">
                  <asvg:svgBlip xmlns:asvg="http://schemas.microsoft.com/office/drawing/2016/SVG/main" r:embed="rId4"/>
                </a:ext>
              </a:extLst>
            </a:blip>
            <a:stretch>
              <a:fillRect/>
            </a:stretch>
          </a:blipFill>
        </p:spPr>
      </p:sp>
      <p:sp>
        <p:nvSpPr>
          <p:cNvPr id="3" name="TextBox 3"/>
          <p:cNvSpPr txBox="1"/>
          <p:nvPr/>
        </p:nvSpPr>
        <p:spPr>
          <a:xfrm>
            <a:off x="242297" y="1253976"/>
            <a:ext cx="17803405" cy="8208466"/>
          </a:xfrm>
          <a:prstGeom prst="rect">
            <a:avLst/>
          </a:prstGeom>
        </p:spPr>
        <p:txBody>
          <a:bodyPr wrap="square" lIns="0" tIns="0" rIns="0" bIns="0" rtlCol="0" anchor="t">
            <a:spAutoFit/>
          </a:bodyPr>
          <a:lstStyle/>
          <a:p>
            <a:pPr marL="457200" indent="-457200">
              <a:lnSpc>
                <a:spcPts val="4620"/>
              </a:lnSpc>
              <a:buFont typeface="Arial" panose="020B0604020202020204" pitchFamily="34" charset="0"/>
              <a:buChar char="•"/>
            </a:pPr>
            <a:r>
              <a:rPr lang="en-US" sz="3300" dirty="0">
                <a:solidFill>
                  <a:srgbClr val="000000"/>
                </a:solidFill>
                <a:latin typeface="Public Sans"/>
                <a:ea typeface="Public Sans"/>
              </a:rPr>
              <a:t>A dataset acts as an example to teach the machine learning algorithm how to make predictions. </a:t>
            </a:r>
            <a:r>
              <a:rPr lang="en-US" sz="3300" dirty="0">
                <a:solidFill>
                  <a:srgbClr val="000000"/>
                </a:solidFill>
                <a:latin typeface="Public Sans Bold"/>
              </a:rPr>
              <a:t>dataset</a:t>
            </a:r>
            <a:r>
              <a:rPr lang="en-US" sz="3300" dirty="0">
                <a:solidFill>
                  <a:srgbClr val="000000"/>
                </a:solidFill>
                <a:latin typeface="Public Sans"/>
              </a:rPr>
              <a:t> as "a collection of data that is treated as a single unit by a computer". </a:t>
            </a:r>
          </a:p>
          <a:p>
            <a:pPr marL="457200" indent="-457200">
              <a:lnSpc>
                <a:spcPts val="4620"/>
              </a:lnSpc>
              <a:buFont typeface="Arial" panose="020B0604020202020204" pitchFamily="34" charset="0"/>
              <a:buChar char="•"/>
            </a:pPr>
            <a:r>
              <a:rPr lang="en-US" sz="3300" dirty="0">
                <a:solidFill>
                  <a:srgbClr val="000000"/>
                </a:solidFill>
                <a:latin typeface="Public Sans"/>
              </a:rPr>
              <a:t>This means that a dataset contains a lot of separate pieces of data but can be used to train an algorithm with the goal of finding predictable patterns inside the whole dataset.</a:t>
            </a:r>
          </a:p>
          <a:p>
            <a:pPr>
              <a:lnSpc>
                <a:spcPts val="4620"/>
              </a:lnSpc>
            </a:pPr>
            <a:endParaRPr lang="en-US" sz="3300" dirty="0">
              <a:solidFill>
                <a:srgbClr val="000000"/>
              </a:solidFill>
              <a:latin typeface="Public Sans Bold"/>
            </a:endParaRPr>
          </a:p>
          <a:p>
            <a:pPr>
              <a:lnSpc>
                <a:spcPts val="4620"/>
              </a:lnSpc>
            </a:pPr>
            <a:r>
              <a:rPr lang="en-US" sz="3300" dirty="0">
                <a:solidFill>
                  <a:srgbClr val="000000"/>
                </a:solidFill>
                <a:latin typeface="Public Sans Bold"/>
              </a:rPr>
              <a:t>How to train the data?</a:t>
            </a:r>
          </a:p>
          <a:p>
            <a:pPr>
              <a:lnSpc>
                <a:spcPts val="4620"/>
              </a:lnSpc>
            </a:pPr>
            <a:endParaRPr lang="en-US" sz="3300" dirty="0">
              <a:solidFill>
                <a:srgbClr val="000000"/>
              </a:solidFill>
              <a:latin typeface="Public Sans Bold"/>
            </a:endParaRPr>
          </a:p>
          <a:p>
            <a:pPr marL="457200" indent="-457200">
              <a:lnSpc>
                <a:spcPts val="4620"/>
              </a:lnSpc>
              <a:buFont typeface="Arial" panose="020B0604020202020204" pitchFamily="34" charset="0"/>
              <a:buChar char="•"/>
            </a:pPr>
            <a:r>
              <a:rPr lang="en-US" sz="3300" dirty="0">
                <a:solidFill>
                  <a:srgbClr val="000000"/>
                </a:solidFill>
                <a:latin typeface="Public Sans"/>
              </a:rPr>
              <a:t> Al training data will vary depending on whether you're using supervised or unsupervised learning. </a:t>
            </a:r>
            <a:r>
              <a:rPr lang="en-US" sz="3300" dirty="0">
                <a:solidFill>
                  <a:srgbClr val="000000"/>
                </a:solidFill>
                <a:latin typeface="Public Sans Bold"/>
              </a:rPr>
              <a:t>Unsupervised learning</a:t>
            </a:r>
            <a:r>
              <a:rPr lang="en-US" sz="3300" dirty="0">
                <a:solidFill>
                  <a:srgbClr val="000000"/>
                </a:solidFill>
                <a:latin typeface="Public Sans"/>
              </a:rPr>
              <a:t> uses unlabeled data. </a:t>
            </a:r>
          </a:p>
          <a:p>
            <a:pPr marL="457200" indent="-457200">
              <a:lnSpc>
                <a:spcPts val="4620"/>
              </a:lnSpc>
              <a:buFont typeface="Arial" panose="020B0604020202020204" pitchFamily="34" charset="0"/>
              <a:buChar char="•"/>
            </a:pPr>
            <a:r>
              <a:rPr lang="en-US" sz="3300" dirty="0">
                <a:solidFill>
                  <a:srgbClr val="000000"/>
                </a:solidFill>
                <a:latin typeface="Public Sans"/>
              </a:rPr>
              <a:t>Models are tasked with finding patterns (or similarities and deviations) in the data to make inferences and reach conclusions.</a:t>
            </a:r>
          </a:p>
          <a:p>
            <a:pPr marL="457200" indent="-457200">
              <a:lnSpc>
                <a:spcPts val="4620"/>
              </a:lnSpc>
              <a:buFont typeface="Arial" panose="020B0604020202020204" pitchFamily="34" charset="0"/>
              <a:buChar char="•"/>
            </a:pPr>
            <a:r>
              <a:rPr lang="en-US" sz="3300" dirty="0">
                <a:solidFill>
                  <a:srgbClr val="000000"/>
                </a:solidFill>
                <a:latin typeface="Public Sans"/>
              </a:rPr>
              <a:t>With </a:t>
            </a:r>
            <a:r>
              <a:rPr lang="en-US" sz="3300" dirty="0">
                <a:solidFill>
                  <a:srgbClr val="000000"/>
                </a:solidFill>
                <a:latin typeface="Public Sans Bold"/>
              </a:rPr>
              <a:t>supervised learning, </a:t>
            </a:r>
            <a:r>
              <a:rPr lang="en-US" sz="3300" dirty="0">
                <a:solidFill>
                  <a:srgbClr val="000000"/>
                </a:solidFill>
                <a:latin typeface="Public Sans"/>
              </a:rPr>
              <a:t>on the other hand, humans must tag, label, or annotate the data to their criteria, in order to train the model to reach the desired conclusion (output). </a:t>
            </a:r>
          </a:p>
        </p:txBody>
      </p:sp>
      <p:sp>
        <p:nvSpPr>
          <p:cNvPr id="4" name="TextBox 4"/>
          <p:cNvSpPr txBox="1"/>
          <p:nvPr/>
        </p:nvSpPr>
        <p:spPr>
          <a:xfrm>
            <a:off x="219106" y="-342900"/>
            <a:ext cx="14060392" cy="1425390"/>
          </a:xfrm>
          <a:prstGeom prst="rect">
            <a:avLst/>
          </a:prstGeom>
        </p:spPr>
        <p:txBody>
          <a:bodyPr wrap="square" lIns="0" tIns="0" rIns="0" bIns="0" rtlCol="0" anchor="t">
            <a:spAutoFit/>
          </a:bodyPr>
          <a:lstStyle/>
          <a:p>
            <a:pPr algn="ctr">
              <a:lnSpc>
                <a:spcPts val="12880"/>
              </a:lnSpc>
            </a:pPr>
            <a:r>
              <a:rPr lang="en-US" sz="7200" dirty="0">
                <a:solidFill>
                  <a:srgbClr val="000000"/>
                </a:solidFill>
                <a:latin typeface="The Seasons Bold"/>
              </a:rPr>
              <a:t>DATASET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9E5"/>
        </a:solidFill>
        <a:effectLst/>
      </p:bgPr>
    </p:bg>
    <p:spTree>
      <p:nvGrpSpPr>
        <p:cNvPr id="1" name=""/>
        <p:cNvGrpSpPr/>
        <p:nvPr/>
      </p:nvGrpSpPr>
      <p:grpSpPr>
        <a:xfrm>
          <a:off x="0" y="0"/>
          <a:ext cx="0" cy="0"/>
          <a:chOff x="0" y="0"/>
          <a:chExt cx="0" cy="0"/>
        </a:xfrm>
      </p:grpSpPr>
      <p:sp>
        <p:nvSpPr>
          <p:cNvPr id="2" name="Freeform 2"/>
          <p:cNvSpPr/>
          <p:nvPr/>
        </p:nvSpPr>
        <p:spPr>
          <a:xfrm>
            <a:off x="2971800" y="-556869"/>
            <a:ext cx="11400737" cy="11400737"/>
          </a:xfrm>
          <a:custGeom>
            <a:avLst/>
            <a:gdLst/>
            <a:ahLst/>
            <a:cxnLst/>
            <a:rect l="l" t="t" r="r" b="b"/>
            <a:pathLst>
              <a:path w="11400737" h="11400737">
                <a:moveTo>
                  <a:pt x="0" y="0"/>
                </a:moveTo>
                <a:lnTo>
                  <a:pt x="11400737" y="0"/>
                </a:lnTo>
                <a:lnTo>
                  <a:pt x="11400737" y="11400738"/>
                </a:lnTo>
                <a:lnTo>
                  <a:pt x="0" y="11400738"/>
                </a:lnTo>
                <a:lnTo>
                  <a:pt x="0" y="0"/>
                </a:lnTo>
                <a:close/>
              </a:path>
            </a:pathLst>
          </a:custGeom>
          <a:blipFill>
            <a:blip r:embed="rId2">
              <a:alphaModFix amt="34000"/>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0" y="2474767"/>
            <a:ext cx="18288000" cy="6095964"/>
          </a:xfrm>
          <a:prstGeom prst="rect">
            <a:avLst/>
          </a:prstGeom>
        </p:spPr>
        <p:txBody>
          <a:bodyPr lIns="0" tIns="0" rIns="0" bIns="0" rtlCol="0" anchor="t">
            <a:spAutoFit/>
          </a:bodyPr>
          <a:lstStyle/>
          <a:p>
            <a:pPr marL="734059" lvl="1" indent="-367030">
              <a:lnSpc>
                <a:spcPts val="4759"/>
              </a:lnSpc>
              <a:buFont typeface="Arial"/>
              <a:buChar char="•"/>
            </a:pPr>
            <a:r>
              <a:rPr lang="en-US" sz="3200" dirty="0">
                <a:solidFill>
                  <a:srgbClr val="000000"/>
                </a:solidFill>
                <a:latin typeface="Public Sans"/>
              </a:rPr>
              <a:t>Short Message (SMS) and email has grown into a multi-billion dollars commercial industry.</a:t>
            </a:r>
          </a:p>
          <a:p>
            <a:pPr marL="734059" lvl="1" indent="-367030">
              <a:lnSpc>
                <a:spcPts val="4759"/>
              </a:lnSpc>
              <a:buFont typeface="Arial"/>
              <a:buChar char="•"/>
            </a:pPr>
            <a:r>
              <a:rPr lang="en-US" sz="3200" dirty="0">
                <a:solidFill>
                  <a:srgbClr val="000000"/>
                </a:solidFill>
                <a:latin typeface="Public Sans"/>
              </a:rPr>
              <a:t>SMS spam is still not as common as email spam.</a:t>
            </a:r>
          </a:p>
          <a:p>
            <a:pPr marL="367029" lvl="1">
              <a:lnSpc>
                <a:spcPts val="4759"/>
              </a:lnSpc>
            </a:pPr>
            <a:endParaRPr lang="en-US" sz="3399" dirty="0">
              <a:solidFill>
                <a:srgbClr val="000000"/>
              </a:solidFill>
              <a:latin typeface="Public Sans"/>
            </a:endParaRPr>
          </a:p>
          <a:p>
            <a:pPr marL="824229" lvl="1" indent="-457200">
              <a:lnSpc>
                <a:spcPts val="4759"/>
              </a:lnSpc>
              <a:buFont typeface="Arial" panose="020B0604020202020204" pitchFamily="34" charset="0"/>
              <a:buChar char="•"/>
            </a:pPr>
            <a:r>
              <a:rPr lang="en-US" sz="3200" dirty="0">
                <a:solidFill>
                  <a:srgbClr val="000000"/>
                </a:solidFill>
                <a:latin typeface="Public Sans"/>
              </a:rPr>
              <a:t>The objective of this problem is to develop a machine learning system capable of accurately classifying incoming emails as either "spam" or "legitimate" (also known as "ham"). </a:t>
            </a:r>
          </a:p>
          <a:p>
            <a:pPr marL="824229" lvl="1" indent="-457200">
              <a:lnSpc>
                <a:spcPts val="4759"/>
              </a:lnSpc>
              <a:buFont typeface="Arial" panose="020B0604020202020204" pitchFamily="34" charset="0"/>
              <a:buChar char="•"/>
            </a:pPr>
            <a:r>
              <a:rPr lang="en-US" sz="3200" dirty="0">
                <a:solidFill>
                  <a:srgbClr val="000000"/>
                </a:solidFill>
                <a:latin typeface="Public Sans"/>
              </a:rPr>
              <a:t>The system should be able to learn patterns and characteristics from a large dataset of previously labeled emails and generalize this knowledge to effectively identify and filter out unwanted spam emails.</a:t>
            </a:r>
          </a:p>
          <a:p>
            <a:pPr marL="824229" lvl="1" indent="-457200">
              <a:lnSpc>
                <a:spcPts val="4759"/>
              </a:lnSpc>
              <a:buFont typeface="Arial" panose="020B0604020202020204" pitchFamily="34" charset="0"/>
              <a:buChar char="•"/>
            </a:pPr>
            <a:r>
              <a:rPr lang="en-US" sz="3200" dirty="0">
                <a:solidFill>
                  <a:srgbClr val="000000"/>
                </a:solidFill>
                <a:latin typeface="Public Sans"/>
              </a:rPr>
              <a:t>The model should be able to effectively distinguish between the two classes based on the patterns and features extracted from the email data.</a:t>
            </a:r>
          </a:p>
        </p:txBody>
      </p:sp>
      <p:sp>
        <p:nvSpPr>
          <p:cNvPr id="4" name="TextBox 4"/>
          <p:cNvSpPr txBox="1"/>
          <p:nvPr/>
        </p:nvSpPr>
        <p:spPr>
          <a:xfrm>
            <a:off x="424297" y="582741"/>
            <a:ext cx="12758303" cy="1476686"/>
          </a:xfrm>
          <a:prstGeom prst="rect">
            <a:avLst/>
          </a:prstGeom>
        </p:spPr>
        <p:txBody>
          <a:bodyPr wrap="square" lIns="0" tIns="0" rIns="0" bIns="0" rtlCol="0" anchor="t">
            <a:spAutoFit/>
          </a:bodyPr>
          <a:lstStyle/>
          <a:p>
            <a:pPr algn="ctr">
              <a:lnSpc>
                <a:spcPts val="12880"/>
              </a:lnSpc>
            </a:pPr>
            <a:r>
              <a:rPr lang="en-US" sz="7200" dirty="0">
                <a:solidFill>
                  <a:srgbClr val="000000"/>
                </a:solidFill>
                <a:latin typeface="The Seasons Bold"/>
              </a:rPr>
              <a:t>            Problem Definition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TotalTime>
  <Words>1522</Words>
  <Application>Microsoft Office PowerPoint</Application>
  <PresentationFormat>Custom</PresentationFormat>
  <Paragraphs>164</Paragraphs>
  <Slides>23</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Arial</vt:lpstr>
      <vt:lpstr>Public Sans Bold Italics</vt:lpstr>
      <vt:lpstr>Public Sans</vt:lpstr>
      <vt:lpstr>The Seasons Bold</vt:lpstr>
      <vt:lpstr>The Seasons</vt:lpstr>
      <vt:lpstr>Public Sans Bold</vt:lpstr>
      <vt:lpstr>Canva Sans Bold Italics</vt:lpstr>
      <vt:lpstr>Canva Sans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Purple Simple Research Proposal Presentation</dc:title>
  <dc:creator>21051244</dc:creator>
  <cp:lastModifiedBy>Samiksha Alok</cp:lastModifiedBy>
  <cp:revision>6</cp:revision>
  <dcterms:created xsi:type="dcterms:W3CDTF">2006-08-16T00:00:00Z</dcterms:created>
  <dcterms:modified xsi:type="dcterms:W3CDTF">2024-04-10T17:58:05Z</dcterms:modified>
  <dc:identifier>DAGBw49cdQI</dc:identifier>
</cp:coreProperties>
</file>

<file path=docProps/thumbnail.jpeg>
</file>